
<file path=[Content_Types].xml><?xml version="1.0" encoding="utf-8"?>
<Types xmlns="http://schemas.openxmlformats.org/package/2006/content-types">
  <Default Extension="jpeg" ContentType="image/jpe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98" r:id="rId4"/>
    <p:sldId id="299" r:id="rId6"/>
    <p:sldId id="300" r:id="rId7"/>
    <p:sldId id="301" r:id="rId8"/>
    <p:sldId id="302" r:id="rId9"/>
    <p:sldId id="304" r:id="rId10"/>
    <p:sldId id="305" r:id="rId11"/>
    <p:sldId id="259" r:id="rId12"/>
    <p:sldId id="260" r:id="rId13"/>
    <p:sldId id="261" r:id="rId14"/>
    <p:sldId id="262" r:id="rId15"/>
    <p:sldId id="274" r:id="rId16"/>
    <p:sldId id="323" r:id="rId17"/>
    <p:sldId id="324" r:id="rId18"/>
    <p:sldId id="275" r:id="rId19"/>
    <p:sldId id="276" r:id="rId20"/>
    <p:sldId id="277" r:id="rId21"/>
    <p:sldId id="278" r:id="rId22"/>
    <p:sldId id="279" r:id="rId23"/>
    <p:sldId id="306" r:id="rId24"/>
    <p:sldId id="307" r:id="rId25"/>
    <p:sldId id="284" r:id="rId26"/>
    <p:sldId id="285" r:id="rId27"/>
    <p:sldId id="27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2" autoAdjust="0"/>
    <p:restoredTop sz="94660"/>
  </p:normalViewPr>
  <p:slideViewPr>
    <p:cSldViewPr snapToGrid="0">
      <p:cViewPr varScale="1">
        <p:scale>
          <a:sx n="67" d="100"/>
          <a:sy n="67" d="100"/>
        </p:scale>
        <p:origin x="10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CDA924A-9FEE-4EB8-A389-7CAEEC7AFFDE}" type="slidenum">
              <a:rPr lang="en-IN" smtClean="0"/>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jpeg"/><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4.xml"/><Relationship Id="rId2" Type="http://schemas.openxmlformats.org/officeDocument/2006/relationships/image" Target="../media/image22.jpeg"/><Relationship Id="rId1" Type="http://schemas.openxmlformats.org/officeDocument/2006/relationships/image" Target="../media/image21.jpe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jpe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9.png"/><Relationship Id="rId1" Type="http://schemas.openxmlformats.org/officeDocument/2006/relationships/image" Target="../media/image28.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4.xml"/><Relationship Id="rId4" Type="http://schemas.openxmlformats.org/officeDocument/2006/relationships/image" Target="../media/image33.jpeg"/><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image" Target="../media/image30.jpe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4.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media/media1.mp4"/></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5.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5000"/>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8268" y="514350"/>
            <a:ext cx="11973560" cy="1282700"/>
          </a:xfrm>
        </p:spPr>
        <p:txBody>
          <a:bodyPr>
            <a:noAutofit/>
          </a:bodyPr>
          <a:lstStyle/>
          <a:p>
            <a:pPr algn="ctr"/>
            <a:r>
              <a:rPr lang="en-IN" altLang="en-US" sz="4400" dirty="0">
                <a:latin typeface="Britannic Bold" panose="020B0903060703020204" charset="0"/>
                <a:cs typeface="Britannic Bold" panose="020B0903060703020204" charset="0"/>
              </a:rPr>
              <a:t>Localization and Visual Navigation of a </a:t>
            </a:r>
            <a:br>
              <a:rPr lang="en-IN" altLang="en-US" sz="4400" dirty="0">
                <a:latin typeface="Britannic Bold" panose="020B0903060703020204" charset="0"/>
                <a:cs typeface="Britannic Bold" panose="020B0903060703020204" charset="0"/>
              </a:rPr>
            </a:br>
            <a:r>
              <a:rPr lang="en-IN" altLang="en-US" sz="4400" dirty="0">
                <a:latin typeface="Britannic Bold" panose="020B0903060703020204" charset="0"/>
                <a:cs typeface="Britannic Bold" panose="020B0903060703020204" charset="0"/>
              </a:rPr>
              <a:t>Scalable Robot Swarm using ArUco Markers</a:t>
            </a:r>
            <a:endParaRPr lang="en-IN" altLang="en-US" sz="4400" dirty="0">
              <a:latin typeface="Britannic Bold" panose="020B0903060703020204" charset="0"/>
              <a:cs typeface="Britannic Bold" panose="020B0903060703020204" charset="0"/>
            </a:endParaRPr>
          </a:p>
        </p:txBody>
      </p:sp>
      <p:sp>
        <p:nvSpPr>
          <p:cNvPr id="5" name="Text Box 4"/>
          <p:cNvSpPr txBox="1"/>
          <p:nvPr/>
        </p:nvSpPr>
        <p:spPr>
          <a:xfrm>
            <a:off x="1703705" y="1824990"/>
            <a:ext cx="8783955" cy="4569460"/>
          </a:xfrm>
          <a:prstGeom prst="rect">
            <a:avLst/>
          </a:prstGeom>
          <a:noFill/>
        </p:spPr>
        <p:txBody>
          <a:bodyPr wrap="square" rtlCol="0">
            <a:spAutoFit/>
          </a:bodyPr>
          <a:lstStyle/>
          <a:p>
            <a:pPr algn="ctr"/>
            <a:r>
              <a:rPr lang="en-IN" altLang="en-US" b="1"/>
              <a:t>By</a:t>
            </a:r>
            <a:endParaRPr lang="en-IN" altLang="en-US" b="1"/>
          </a:p>
          <a:p>
            <a:pPr algn="l"/>
            <a:r>
              <a:rPr lang="en-IN" altLang="en-US" b="1"/>
              <a:t>	               Name		 Roll No. 	                          Registration No.</a:t>
            </a:r>
            <a:endParaRPr lang="en-IN" altLang="en-US" b="1"/>
          </a:p>
          <a:p>
            <a:pPr lvl="1" algn="ctr"/>
            <a:r>
              <a:rPr lang="en-IN" altLang="en-US" b="1"/>
              <a:t>Swarnendu Sardar 	11700116026 	161170110087 of 2016-2017</a:t>
            </a:r>
            <a:endParaRPr lang="en-IN" altLang="en-US" b="1"/>
          </a:p>
          <a:p>
            <a:pPr lvl="1" algn="ctr"/>
            <a:r>
              <a:rPr lang="en-IN" altLang="en-US" b="1"/>
              <a:t>Sounak Mondal 	11700116035 	161170110078 of 2016-2017</a:t>
            </a:r>
            <a:endParaRPr lang="en-IN" altLang="en-US" b="1"/>
          </a:p>
          <a:p>
            <a:pPr lvl="1" algn="ctr"/>
            <a:r>
              <a:rPr lang="en-IN" altLang="en-US" b="1"/>
              <a:t>Soumik Dhar 		11700116039	161170110074 of 2016-2017</a:t>
            </a:r>
            <a:endParaRPr lang="en-IN" altLang="en-US" b="1"/>
          </a:p>
          <a:p>
            <a:pPr lvl="1" algn="ctr"/>
            <a:r>
              <a:rPr lang="en-IN" altLang="en-US" b="1"/>
              <a:t>Arindam Samanta 	11700116098 	161170110015 of 2016-2017</a:t>
            </a:r>
            <a:endParaRPr lang="en-IN" altLang="en-US" b="1"/>
          </a:p>
          <a:p>
            <a:pPr algn="ctr"/>
            <a:endParaRPr lang="en-IN" altLang="en-US" b="1"/>
          </a:p>
          <a:p>
            <a:pPr algn="ctr"/>
            <a:r>
              <a:rPr lang="en-IN" altLang="en-US" b="1"/>
              <a:t>in partial fulfillment of the requirements for the degree of Bachelor of Technology in</a:t>
            </a:r>
            <a:endParaRPr lang="en-IN" altLang="en-US" b="1"/>
          </a:p>
          <a:p>
            <a:pPr algn="ctr"/>
            <a:r>
              <a:rPr lang="en-IN" altLang="en-US" b="1"/>
              <a:t>COMPUTER SCIENCE &amp; ENGINEERING</a:t>
            </a:r>
            <a:endParaRPr lang="en-IN" altLang="en-US" b="1"/>
          </a:p>
          <a:p>
            <a:pPr algn="ctr">
              <a:lnSpc>
                <a:spcPct val="150000"/>
              </a:lnSpc>
            </a:pPr>
            <a:r>
              <a:rPr lang="en-IN" altLang="en-US" b="1"/>
              <a:t>Under the supervision of</a:t>
            </a:r>
            <a:endParaRPr lang="en-IN" altLang="en-US" b="1"/>
          </a:p>
          <a:p>
            <a:pPr algn="ctr"/>
            <a:r>
              <a:rPr lang="en-IN" altLang="en-US" b="1"/>
              <a:t>Dr. Pramit Ghosh </a:t>
            </a:r>
            <a:endParaRPr lang="en-IN" altLang="en-US" b="1"/>
          </a:p>
          <a:p>
            <a:pPr algn="ctr"/>
            <a:endParaRPr lang="en-IN" altLang="en-US" b="1"/>
          </a:p>
          <a:p>
            <a:pPr lvl="1" algn="l"/>
            <a:r>
              <a:rPr lang="en-IN" altLang="en-US" b="1"/>
              <a:t>     </a:t>
            </a:r>
            <a:r>
              <a:rPr lang="en-IN" altLang="en-US" sz="1600" b="1"/>
              <a:t>Department of Computer Science &amp; Engineering</a:t>
            </a:r>
            <a:endParaRPr lang="en-IN" altLang="en-US" sz="1600" b="1"/>
          </a:p>
          <a:p>
            <a:pPr lvl="1" algn="l"/>
            <a:r>
              <a:rPr lang="en-IN" altLang="en-US" sz="1600" b="1"/>
              <a:t>      RCC INSTITUTE OF INFORMATION TECHNOLOGY</a:t>
            </a:r>
            <a:endParaRPr lang="en-IN" altLang="en-US" sz="1600" b="1"/>
          </a:p>
          <a:p>
            <a:pPr lvl="1" algn="l"/>
            <a:r>
              <a:rPr lang="en-IN" altLang="en-US" sz="1600" b="1"/>
              <a:t>      Affiliated to Maulana Abul Kalam Azad University of Technology, </a:t>
            </a:r>
            <a:endParaRPr lang="en-IN" altLang="en-US" sz="1600" b="1"/>
          </a:p>
          <a:p>
            <a:pPr lvl="1" algn="l"/>
            <a:r>
              <a:rPr lang="en-IN" altLang="en-US" sz="1600" b="1"/>
              <a:t>      WestBengal, Canal South Road, Beliaghata, Kolkata – 700015</a:t>
            </a:r>
            <a:endParaRPr lang="en-IN" altLang="en-US" sz="1600" b="1"/>
          </a:p>
        </p:txBody>
      </p:sp>
      <p:pic>
        <p:nvPicPr>
          <p:cNvPr id="17" name="Picture 17"/>
          <p:cNvPicPr/>
          <p:nvPr/>
        </p:nvPicPr>
        <p:blipFill>
          <a:blip r:embed="rId2" cstate="print"/>
          <a:stretch>
            <a:fillRect/>
          </a:stretch>
        </p:blipFill>
        <p:spPr>
          <a:xfrm>
            <a:off x="8699500" y="5149215"/>
            <a:ext cx="794385" cy="1245235"/>
          </a:xfrm>
          <a:prstGeom prst="rect">
            <a:avLst/>
          </a:prstGeom>
          <a:noFill/>
          <a:ln w="9525">
            <a:noFill/>
            <a:miter lim="800000"/>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5115"/>
            <a:ext cx="10515600" cy="1325563"/>
          </a:xfrm>
        </p:spPr>
        <p:txBody>
          <a:bodyPr/>
          <a:lstStyle/>
          <a:p>
            <a:pPr algn="ctr"/>
            <a:r>
              <a:rPr lang="en-IN" altLang="en-US">
                <a:latin typeface="Britannic Bold" panose="020B0903060703020204" charset="0"/>
                <a:cs typeface="Britannic Bold" panose="020B0903060703020204" charset="0"/>
              </a:rPr>
              <a:t>Implementation</a:t>
            </a:r>
            <a:endParaRPr lang="en-IN" altLang="en-US">
              <a:latin typeface="Britannic Bold" panose="020B0903060703020204" charset="0"/>
              <a:cs typeface="Britannic Bold" panose="020B0903060703020204" charset="0"/>
            </a:endParaRPr>
          </a:p>
        </p:txBody>
      </p:sp>
      <p:sp>
        <p:nvSpPr>
          <p:cNvPr id="4" name="Content Placeholder 3"/>
          <p:cNvSpPr>
            <a:spLocks noGrp="1"/>
          </p:cNvSpPr>
          <p:nvPr>
            <p:ph idx="1"/>
          </p:nvPr>
        </p:nvSpPr>
        <p:spPr>
          <a:xfrm>
            <a:off x="695960" y="1526540"/>
            <a:ext cx="11226800" cy="4798060"/>
          </a:xfrm>
        </p:spPr>
        <p:txBody>
          <a:bodyPr>
            <a:normAutofit/>
          </a:bodyPr>
          <a:lstStyle/>
          <a:p>
            <a:pPr marL="0" indent="0">
              <a:buNone/>
            </a:pPr>
            <a:r>
              <a:rPr lang="en-US" sz="2400">
                <a:sym typeface="+mn-ea"/>
              </a:rPr>
              <a:t>The implementation of </a:t>
            </a:r>
            <a:r>
              <a:rPr lang="en-IN" altLang="en-US" sz="2400">
                <a:sym typeface="+mn-ea"/>
              </a:rPr>
              <a:t>the ArUco-Nav project is done in the following stages - </a:t>
            </a:r>
            <a:endParaRPr lang="en-IN" altLang="en-US" sz="2400">
              <a:sym typeface="+mn-ea"/>
            </a:endParaRPr>
          </a:p>
          <a:p>
            <a:pPr marL="514350" indent="-514350">
              <a:buAutoNum type="arabicPeriod"/>
            </a:pPr>
            <a:r>
              <a:rPr lang="en-IN" altLang="en-US" sz="2400">
                <a:sym typeface="+mn-ea"/>
              </a:rPr>
              <a:t>Generation of ArUco markers</a:t>
            </a:r>
            <a:endParaRPr lang="en-IN" altLang="en-US" sz="2400">
              <a:sym typeface="+mn-ea"/>
            </a:endParaRPr>
          </a:p>
          <a:p>
            <a:pPr marL="514350" indent="-514350">
              <a:buAutoNum type="arabicPeriod"/>
            </a:pPr>
            <a:r>
              <a:rPr lang="en-IN" altLang="en-US" sz="2400">
                <a:sym typeface="+mn-ea"/>
              </a:rPr>
              <a:t>Camera calibration </a:t>
            </a:r>
            <a:endParaRPr lang="en-IN" altLang="en-US" sz="2400">
              <a:sym typeface="+mn-ea"/>
            </a:endParaRPr>
          </a:p>
          <a:p>
            <a:pPr marL="514350" indent="-514350">
              <a:buAutoNum type="arabicPeriod"/>
            </a:pPr>
            <a:r>
              <a:rPr lang="en-IN" altLang="en-US" sz="2400">
                <a:sym typeface="+mn-ea"/>
              </a:rPr>
              <a:t>Detection of ArUco markers -</a:t>
            </a:r>
            <a:endParaRPr lang="en-IN" altLang="en-US" sz="2400">
              <a:sym typeface="+mn-ea"/>
            </a:endParaRPr>
          </a:p>
          <a:p>
            <a:pPr marL="971550" lvl="1" indent="-514350">
              <a:buAutoNum type="arabicPeriod"/>
            </a:pPr>
            <a:r>
              <a:rPr lang="en-IN" altLang="en-US" sz="2400">
                <a:sym typeface="+mn-ea"/>
              </a:rPr>
              <a:t>using webcam</a:t>
            </a:r>
            <a:endParaRPr lang="en-IN" altLang="en-US" sz="2400">
              <a:sym typeface="+mn-ea"/>
            </a:endParaRPr>
          </a:p>
          <a:p>
            <a:pPr marL="971550" lvl="1" indent="-514350">
              <a:buAutoNum type="arabicPeriod"/>
            </a:pPr>
            <a:r>
              <a:rPr lang="en-IN" altLang="en-US" sz="2400">
                <a:sym typeface="+mn-ea"/>
              </a:rPr>
              <a:t>using IP webcam (Android application)</a:t>
            </a:r>
            <a:endParaRPr lang="en-IN" altLang="en-US" sz="2400">
              <a:sym typeface="+mn-ea"/>
            </a:endParaRPr>
          </a:p>
          <a:p>
            <a:pPr marL="971550" lvl="1" indent="-514350">
              <a:buAutoNum type="arabicPeriod"/>
            </a:pPr>
            <a:r>
              <a:rPr lang="en-IN" altLang="en-US" sz="2400">
                <a:sym typeface="+mn-ea"/>
              </a:rPr>
              <a:t>using Aruco Server (Android application) [chosen method for this project]</a:t>
            </a:r>
            <a:endParaRPr lang="en-IN" altLang="en-US" sz="2400">
              <a:sym typeface="+mn-ea"/>
            </a:endParaRPr>
          </a:p>
          <a:p>
            <a:pPr marL="514350" indent="-514350">
              <a:buAutoNum type="arabicPeriod"/>
            </a:pPr>
            <a:r>
              <a:rPr lang="en-IN" altLang="en-US" sz="2400">
                <a:sym typeface="+mn-ea"/>
              </a:rPr>
              <a:t>Simulating robot localization based on marker heading and orientation obtained by processing the video feed.</a:t>
            </a:r>
            <a:endParaRPr lang="en-IN" altLang="en-US" sz="2400">
              <a:sym typeface="+mn-ea"/>
            </a:endParaRPr>
          </a:p>
          <a:p>
            <a:pPr marL="514350" indent="-514350">
              <a:buAutoNum type="arabicPeriod"/>
            </a:pPr>
            <a:r>
              <a:rPr lang="en-IN" altLang="en-US" sz="2400">
                <a:sym typeface="+mn-ea"/>
              </a:rPr>
              <a:t>Implement waypoint navigation between multiple targets by communicating with the robots using MQTT/TCP or other suitable protocols.</a:t>
            </a:r>
            <a:endParaRPr lang="en-IN" altLang="en-US" sz="2400">
              <a:sym typeface="+mn-ea"/>
            </a:endParaRPr>
          </a:p>
          <a:p>
            <a:pPr marL="0" indent="0">
              <a:buNone/>
            </a:pPr>
            <a:endParaRPr lang="en-IN" altLang="en-US" sz="2400">
              <a:sym typeface="+mn-ea"/>
            </a:endParaRPr>
          </a:p>
          <a:p>
            <a:pPr marL="457200" lvl="1" indent="0">
              <a:buNone/>
            </a:pPr>
            <a:endParaRPr lang="en-IN" altLang="en-US" sz="2400"/>
          </a:p>
          <a:p>
            <a:pPr marL="457200" lvl="1" indent="0">
              <a:buNone/>
            </a:pPr>
            <a:endParaRPr lang="en-IN" altLang="en-US" sz="2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altLang="en-US">
                <a:solidFill>
                  <a:schemeClr val="bg1"/>
                </a:solidFill>
                <a:latin typeface="Britannic Bold" panose="020B0903060703020204" charset="0"/>
                <a:cs typeface="Britannic Bold" panose="020B0903060703020204" charset="0"/>
                <a:sym typeface="+mn-ea"/>
              </a:rPr>
              <a:t>Implementation (contd...)</a:t>
            </a:r>
            <a:endParaRPr lang="en-IN" altLang="en-US">
              <a:solidFill>
                <a:schemeClr val="bg1"/>
              </a:solidFill>
              <a:latin typeface="Britannic Bold" panose="020B0903060703020204" charset="0"/>
              <a:cs typeface="Britannic Bold" panose="020B0903060703020204" charset="0"/>
              <a:sym typeface="+mn-ea"/>
            </a:endParaRPr>
          </a:p>
        </p:txBody>
      </p:sp>
      <p:sp>
        <p:nvSpPr>
          <p:cNvPr id="4" name="Content Placeholder 2"/>
          <p:cNvSpPr>
            <a:spLocks noGrp="1"/>
          </p:cNvSpPr>
          <p:nvPr/>
        </p:nvSpPr>
        <p:spPr>
          <a:xfrm>
            <a:off x="945515" y="1471295"/>
            <a:ext cx="10515600" cy="4351338"/>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200">
              <a:solidFill>
                <a:schemeClr val="bg1"/>
              </a:solidFill>
            </a:endParaRPr>
          </a:p>
        </p:txBody>
      </p:sp>
      <p:sp>
        <p:nvSpPr>
          <p:cNvPr id="3" name="Text Box 2"/>
          <p:cNvSpPr txBox="1"/>
          <p:nvPr/>
        </p:nvSpPr>
        <p:spPr>
          <a:xfrm>
            <a:off x="838200" y="1471295"/>
            <a:ext cx="4177030" cy="460375"/>
          </a:xfrm>
          <a:prstGeom prst="rect">
            <a:avLst/>
          </a:prstGeom>
          <a:noFill/>
        </p:spPr>
        <p:txBody>
          <a:bodyPr wrap="none" rtlCol="0">
            <a:spAutoFit/>
          </a:bodyPr>
          <a:lstStyle/>
          <a:p>
            <a:pPr algn="l"/>
            <a:r>
              <a:rPr lang="en-IN" altLang="en-US" sz="2400">
                <a:solidFill>
                  <a:schemeClr val="bg1"/>
                </a:solidFill>
              </a:rPr>
              <a:t>1. </a:t>
            </a:r>
            <a:r>
              <a:rPr lang="en-IN" altLang="en-US" sz="2400">
                <a:solidFill>
                  <a:schemeClr val="bg1"/>
                </a:solidFill>
                <a:sym typeface="+mn-ea"/>
              </a:rPr>
              <a:t>Generation of ArUco markers:</a:t>
            </a:r>
            <a:endParaRPr lang="en-IN" altLang="en-US" sz="2400">
              <a:solidFill>
                <a:schemeClr val="bg1"/>
              </a:solidFill>
              <a:sym typeface="+mn-ea"/>
            </a:endParaRPr>
          </a:p>
        </p:txBody>
      </p:sp>
      <p:pic>
        <p:nvPicPr>
          <p:cNvPr id="7" name="Picture 6" descr="gen1"/>
          <p:cNvPicPr>
            <a:picLocks noChangeAspect="1"/>
          </p:cNvPicPr>
          <p:nvPr/>
        </p:nvPicPr>
        <p:blipFill>
          <a:blip r:embed="rId1"/>
          <a:stretch>
            <a:fillRect/>
          </a:stretch>
        </p:blipFill>
        <p:spPr>
          <a:xfrm>
            <a:off x="4417695" y="2377440"/>
            <a:ext cx="7106920" cy="3360420"/>
          </a:xfrm>
          <a:prstGeom prst="rect">
            <a:avLst/>
          </a:prstGeom>
        </p:spPr>
      </p:pic>
      <p:pic>
        <p:nvPicPr>
          <p:cNvPr id="9" name="Picture 8" descr="gen3"/>
          <p:cNvPicPr>
            <a:picLocks noChangeAspect="1"/>
          </p:cNvPicPr>
          <p:nvPr/>
        </p:nvPicPr>
        <p:blipFill>
          <a:blip r:embed="rId2"/>
          <a:stretch>
            <a:fillRect/>
          </a:stretch>
        </p:blipFill>
        <p:spPr>
          <a:xfrm>
            <a:off x="784860" y="2379980"/>
            <a:ext cx="3355340" cy="33553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3350"/>
            <a:ext cx="10515600" cy="1325563"/>
          </a:xfrm>
        </p:spPr>
        <p:txBody>
          <a:bodyPr>
            <a:normAutofit/>
          </a:bodyPr>
          <a:lstStyle/>
          <a:p>
            <a:pPr algn="ctr"/>
            <a:r>
              <a:rPr lang="en-IN" altLang="en-US">
                <a:solidFill>
                  <a:schemeClr val="tx1"/>
                </a:solidFill>
                <a:latin typeface="Britannic Bold" panose="020B0903060703020204" charset="0"/>
                <a:cs typeface="Britannic Bold" panose="020B0903060703020204" charset="0"/>
                <a:sym typeface="+mn-ea"/>
              </a:rPr>
              <a:t>Implementation (contd...)</a:t>
            </a:r>
            <a:endParaRPr lang="en-IN" altLang="en-US">
              <a:solidFill>
                <a:schemeClr val="tx1"/>
              </a:solidFill>
              <a:latin typeface="Britannic Bold" panose="020B0903060703020204" charset="0"/>
              <a:cs typeface="Britannic Bold" panose="020B0903060703020204" charset="0"/>
              <a:sym typeface="+mn-ea"/>
            </a:endParaRPr>
          </a:p>
        </p:txBody>
      </p:sp>
      <p:sp>
        <p:nvSpPr>
          <p:cNvPr id="3" name="Content Placeholder 2"/>
          <p:cNvSpPr>
            <a:spLocks noGrp="1"/>
          </p:cNvSpPr>
          <p:nvPr>
            <p:ph sz="half" idx="1"/>
          </p:nvPr>
        </p:nvSpPr>
        <p:spPr>
          <a:xfrm>
            <a:off x="838200" y="1253490"/>
            <a:ext cx="5181600" cy="4351338"/>
          </a:xfrm>
        </p:spPr>
        <p:txBody>
          <a:bodyPr>
            <a:noAutofit/>
          </a:bodyPr>
          <a:lstStyle/>
          <a:p>
            <a:pPr marL="0" indent="0">
              <a:buNone/>
            </a:pPr>
            <a:r>
              <a:rPr lang="en-IN" altLang="en-US" sz="2400"/>
              <a:t>Generated ArUco tags:</a:t>
            </a:r>
            <a:endParaRPr lang="en-IN" altLang="en-US" sz="2400"/>
          </a:p>
          <a:p>
            <a:pPr marL="0" indent="0">
              <a:buNone/>
            </a:pPr>
            <a:endParaRPr lang="en-IN" altLang="en-US" sz="2400"/>
          </a:p>
          <a:p>
            <a:pPr marL="0" indent="0">
              <a:buNone/>
            </a:pPr>
            <a:endParaRPr lang="en-IN" altLang="en-US" sz="2400"/>
          </a:p>
          <a:p>
            <a:pPr marL="0" indent="0">
              <a:buNone/>
            </a:pPr>
            <a:endParaRPr lang="en-US" sz="2400"/>
          </a:p>
          <a:p>
            <a:endParaRPr lang="en-US" sz="2400"/>
          </a:p>
        </p:txBody>
      </p:sp>
      <p:pic>
        <p:nvPicPr>
          <p:cNvPr id="5" name="Picture 4" descr="gen5"/>
          <p:cNvPicPr>
            <a:picLocks noChangeAspect="1"/>
          </p:cNvPicPr>
          <p:nvPr/>
        </p:nvPicPr>
        <p:blipFill>
          <a:blip r:embed="rId1"/>
          <a:stretch>
            <a:fillRect/>
          </a:stretch>
        </p:blipFill>
        <p:spPr>
          <a:xfrm>
            <a:off x="1260475" y="1749425"/>
            <a:ext cx="9671050" cy="455168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14630"/>
            <a:ext cx="10515600" cy="1325563"/>
          </a:xfrm>
        </p:spPr>
        <p:txBody>
          <a:bodyPr/>
          <a:lstStyle/>
          <a:p>
            <a:pPr algn="ctr"/>
            <a:r>
              <a:rPr lang="en-IN" altLang="en-US">
                <a:solidFill>
                  <a:schemeClr val="bg1"/>
                </a:solidFill>
                <a:latin typeface="Britannic Bold" panose="020B0903060703020204" charset="0"/>
                <a:cs typeface="Britannic Bold" panose="020B0903060703020204" charset="0"/>
                <a:sym typeface="+mn-ea"/>
              </a:rPr>
              <a:t>Implementation (contd...)</a:t>
            </a:r>
            <a:endParaRPr lang="en-IN" altLang="en-US" sz="4800">
              <a:solidFill>
                <a:schemeClr val="bg1"/>
              </a:solidFill>
              <a:latin typeface="+mn-ea"/>
              <a:cs typeface="+mn-ea"/>
              <a:sym typeface="+mn-ea"/>
            </a:endParaRPr>
          </a:p>
        </p:txBody>
      </p:sp>
      <p:sp>
        <p:nvSpPr>
          <p:cNvPr id="4" name="Content Placeholder 2"/>
          <p:cNvSpPr>
            <a:spLocks noGrp="1"/>
          </p:cNvSpPr>
          <p:nvPr/>
        </p:nvSpPr>
        <p:spPr>
          <a:xfrm>
            <a:off x="945515" y="1471295"/>
            <a:ext cx="10515600" cy="4351338"/>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200">
              <a:solidFill>
                <a:schemeClr val="bg1"/>
              </a:solidFill>
            </a:endParaRPr>
          </a:p>
        </p:txBody>
      </p:sp>
      <p:sp>
        <p:nvSpPr>
          <p:cNvPr id="3" name="Text Box 2"/>
          <p:cNvSpPr txBox="1"/>
          <p:nvPr/>
        </p:nvSpPr>
        <p:spPr>
          <a:xfrm>
            <a:off x="838200" y="1471295"/>
            <a:ext cx="3121660" cy="460375"/>
          </a:xfrm>
          <a:prstGeom prst="rect">
            <a:avLst/>
          </a:prstGeom>
          <a:noFill/>
        </p:spPr>
        <p:txBody>
          <a:bodyPr wrap="none" rtlCol="0">
            <a:spAutoFit/>
          </a:bodyPr>
          <a:lstStyle/>
          <a:p>
            <a:pPr algn="l"/>
            <a:r>
              <a:rPr lang="en-IN" altLang="en-US" sz="2400">
                <a:solidFill>
                  <a:schemeClr val="bg1"/>
                </a:solidFill>
              </a:rPr>
              <a:t>2.1. Camera calibration</a:t>
            </a:r>
            <a:r>
              <a:rPr lang="en-IN" altLang="en-US" sz="2400">
                <a:solidFill>
                  <a:schemeClr val="bg1"/>
                </a:solidFill>
                <a:sym typeface="+mn-ea"/>
              </a:rPr>
              <a:t>:</a:t>
            </a:r>
            <a:endParaRPr lang="en-IN" altLang="en-US" sz="2400">
              <a:solidFill>
                <a:schemeClr val="bg1"/>
              </a:solidFill>
              <a:sym typeface="+mn-ea"/>
            </a:endParaRPr>
          </a:p>
        </p:txBody>
      </p:sp>
      <p:pic>
        <p:nvPicPr>
          <p:cNvPr id="6" name="Picture 5" descr="calib1"/>
          <p:cNvPicPr>
            <a:picLocks noChangeAspect="1"/>
          </p:cNvPicPr>
          <p:nvPr/>
        </p:nvPicPr>
        <p:blipFill>
          <a:blip r:embed="rId1"/>
          <a:stretch>
            <a:fillRect/>
          </a:stretch>
        </p:blipFill>
        <p:spPr>
          <a:xfrm>
            <a:off x="1272540" y="2280920"/>
            <a:ext cx="9861550" cy="3542030"/>
          </a:xfrm>
          <a:prstGeom prst="rect">
            <a:avLst/>
          </a:prstGeom>
        </p:spPr>
      </p:pic>
      <p:sp>
        <p:nvSpPr>
          <p:cNvPr id="7" name="Text Box 6"/>
          <p:cNvSpPr txBox="1"/>
          <p:nvPr/>
        </p:nvSpPr>
        <p:spPr>
          <a:xfrm>
            <a:off x="3431540" y="5822950"/>
            <a:ext cx="5543550" cy="368300"/>
          </a:xfrm>
          <a:prstGeom prst="rect">
            <a:avLst/>
          </a:prstGeom>
          <a:noFill/>
        </p:spPr>
        <p:txBody>
          <a:bodyPr wrap="square" rtlCol="0" anchor="t">
            <a:spAutoFit/>
          </a:bodyPr>
          <a:p>
            <a:r>
              <a:rPr lang="en-US">
                <a:solidFill>
                  <a:schemeClr val="bg1"/>
                </a:solidFill>
              </a:rPr>
              <a:t>Barrel and Pincushion distortion in a standard chessboard</a:t>
            </a:r>
            <a:endParaRPr lang="en-US">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214630"/>
            <a:ext cx="10515600" cy="1325563"/>
          </a:xfrm>
        </p:spPr>
        <p:txBody>
          <a:bodyPr/>
          <a:p>
            <a:pPr algn="ctr"/>
            <a:r>
              <a:rPr lang="en-IN" altLang="en-US">
                <a:solidFill>
                  <a:schemeClr val="tx1"/>
                </a:solidFill>
                <a:latin typeface="Britannic Bold" panose="020B0903060703020204" charset="0"/>
                <a:cs typeface="Britannic Bold" panose="020B0903060703020204" charset="0"/>
                <a:sym typeface="+mn-ea"/>
              </a:rPr>
              <a:t>Implementation (contd...)</a:t>
            </a:r>
            <a:endParaRPr lang="en-IN" altLang="en-US" sz="4800">
              <a:solidFill>
                <a:schemeClr val="tx1"/>
              </a:solidFill>
              <a:latin typeface="Britannic Bold" panose="020B0903060703020204" charset="0"/>
              <a:cs typeface="Britannic Bold" panose="020B0903060703020204" charset="0"/>
              <a:sym typeface="+mn-ea"/>
            </a:endParaRPr>
          </a:p>
        </p:txBody>
      </p:sp>
      <p:sp>
        <p:nvSpPr>
          <p:cNvPr id="5" name="Text Box 4"/>
          <p:cNvSpPr txBox="1"/>
          <p:nvPr/>
        </p:nvSpPr>
        <p:spPr>
          <a:xfrm>
            <a:off x="838200" y="1471295"/>
            <a:ext cx="2766060" cy="460375"/>
          </a:xfrm>
          <a:prstGeom prst="rect">
            <a:avLst/>
          </a:prstGeom>
          <a:noFill/>
        </p:spPr>
        <p:txBody>
          <a:bodyPr wrap="none" rtlCol="0">
            <a:spAutoFit/>
          </a:bodyPr>
          <a:p>
            <a:pPr algn="l"/>
            <a:r>
              <a:rPr lang="en-IN" altLang="en-US" sz="2400">
                <a:solidFill>
                  <a:schemeClr val="tx1"/>
                </a:solidFill>
              </a:rPr>
              <a:t>2.2. Pose estimation</a:t>
            </a:r>
            <a:r>
              <a:rPr lang="en-IN" altLang="en-US" sz="2400">
                <a:solidFill>
                  <a:schemeClr val="tx1"/>
                </a:solidFill>
                <a:sym typeface="+mn-ea"/>
              </a:rPr>
              <a:t>:</a:t>
            </a:r>
            <a:endParaRPr lang="en-IN" altLang="en-US" sz="2400">
              <a:solidFill>
                <a:schemeClr val="tx1"/>
              </a:solidFill>
              <a:sym typeface="+mn-ea"/>
            </a:endParaRPr>
          </a:p>
        </p:txBody>
      </p:sp>
      <p:pic>
        <p:nvPicPr>
          <p:cNvPr id="6" name="Picture 5" descr="ori1"/>
          <p:cNvPicPr>
            <a:picLocks noChangeAspect="1"/>
          </p:cNvPicPr>
          <p:nvPr/>
        </p:nvPicPr>
        <p:blipFill>
          <a:blip r:embed="rId1"/>
          <a:stretch>
            <a:fillRect/>
          </a:stretch>
        </p:blipFill>
        <p:spPr>
          <a:xfrm>
            <a:off x="1188720" y="2145665"/>
            <a:ext cx="10057765" cy="378396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4" name="Title 3"/>
          <p:cNvSpPr>
            <a:spLocks noGrp="1"/>
          </p:cNvSpPr>
          <p:nvPr>
            <p:ph type="title"/>
          </p:nvPr>
        </p:nvSpPr>
        <p:spPr>
          <a:xfrm>
            <a:off x="838200" y="214630"/>
            <a:ext cx="10515600" cy="1325563"/>
          </a:xfrm>
        </p:spPr>
        <p:txBody>
          <a:bodyPr/>
          <a:p>
            <a:pPr algn="ctr"/>
            <a:r>
              <a:rPr lang="en-IN" altLang="en-US">
                <a:solidFill>
                  <a:schemeClr val="bg1"/>
                </a:solidFill>
                <a:latin typeface="Britannic Bold" panose="020B0903060703020204" charset="0"/>
                <a:cs typeface="Britannic Bold" panose="020B0903060703020204" charset="0"/>
                <a:sym typeface="+mn-ea"/>
              </a:rPr>
              <a:t>Implementation (contd...)</a:t>
            </a:r>
            <a:endParaRPr lang="en-IN" altLang="en-US" sz="4800">
              <a:solidFill>
                <a:schemeClr val="bg1"/>
              </a:solidFill>
              <a:latin typeface="+mn-ea"/>
              <a:cs typeface="+mn-ea"/>
              <a:sym typeface="+mn-ea"/>
            </a:endParaRPr>
          </a:p>
        </p:txBody>
      </p:sp>
      <p:sp>
        <p:nvSpPr>
          <p:cNvPr id="5" name="Text Box 4"/>
          <p:cNvSpPr txBox="1"/>
          <p:nvPr/>
        </p:nvSpPr>
        <p:spPr>
          <a:xfrm>
            <a:off x="838200" y="1471295"/>
            <a:ext cx="4504055" cy="460375"/>
          </a:xfrm>
          <a:prstGeom prst="rect">
            <a:avLst/>
          </a:prstGeom>
          <a:noFill/>
        </p:spPr>
        <p:txBody>
          <a:bodyPr wrap="none" rtlCol="0">
            <a:spAutoFit/>
          </a:bodyPr>
          <a:p>
            <a:pPr algn="l"/>
            <a:r>
              <a:rPr lang="en-IN" altLang="en-US" sz="2400">
                <a:solidFill>
                  <a:schemeClr val="bg1"/>
                </a:solidFill>
              </a:rPr>
              <a:t>2.3. Compution of marker attitude</a:t>
            </a:r>
            <a:r>
              <a:rPr lang="en-IN" altLang="en-US" sz="2400">
                <a:solidFill>
                  <a:schemeClr val="bg1"/>
                </a:solidFill>
                <a:sym typeface="+mn-ea"/>
              </a:rPr>
              <a:t>:</a:t>
            </a:r>
            <a:endParaRPr lang="en-IN" altLang="en-US" sz="2400">
              <a:solidFill>
                <a:schemeClr val="bg1"/>
              </a:solidFill>
              <a:sym typeface="+mn-ea"/>
            </a:endParaRPr>
          </a:p>
        </p:txBody>
      </p:sp>
      <p:pic>
        <p:nvPicPr>
          <p:cNvPr id="6" name="Picture 5" descr="ori2"/>
          <p:cNvPicPr>
            <a:picLocks noChangeAspect="1"/>
          </p:cNvPicPr>
          <p:nvPr/>
        </p:nvPicPr>
        <p:blipFill>
          <a:blip r:embed="rId1"/>
          <a:stretch>
            <a:fillRect/>
          </a:stretch>
        </p:blipFill>
        <p:spPr>
          <a:xfrm>
            <a:off x="741045" y="2268855"/>
            <a:ext cx="2961640" cy="2912110"/>
          </a:xfrm>
          <a:prstGeom prst="rect">
            <a:avLst/>
          </a:prstGeom>
        </p:spPr>
      </p:pic>
      <p:pic>
        <p:nvPicPr>
          <p:cNvPr id="7" name="Picture 6" descr="ori3"/>
          <p:cNvPicPr>
            <a:picLocks noChangeAspect="1"/>
          </p:cNvPicPr>
          <p:nvPr/>
        </p:nvPicPr>
        <p:blipFill>
          <a:blip r:embed="rId2"/>
          <a:srcRect l="21496" r="20821"/>
          <a:stretch>
            <a:fillRect/>
          </a:stretch>
        </p:blipFill>
        <p:spPr>
          <a:xfrm>
            <a:off x="3994150" y="1831975"/>
            <a:ext cx="3898265" cy="3785870"/>
          </a:xfrm>
          <a:prstGeom prst="rect">
            <a:avLst/>
          </a:prstGeom>
        </p:spPr>
      </p:pic>
      <p:pic>
        <p:nvPicPr>
          <p:cNvPr id="8" name="Picture 7" descr="ori4"/>
          <p:cNvPicPr>
            <a:picLocks noChangeAspect="1"/>
          </p:cNvPicPr>
          <p:nvPr/>
        </p:nvPicPr>
        <p:blipFill>
          <a:blip r:embed="rId3"/>
          <a:srcRect l="28084" t="12361" r="25120" b="7882"/>
          <a:stretch>
            <a:fillRect/>
          </a:stretch>
        </p:blipFill>
        <p:spPr>
          <a:xfrm>
            <a:off x="7610475" y="1792605"/>
            <a:ext cx="3834130" cy="386461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2875"/>
            <a:ext cx="10515600" cy="1325563"/>
          </a:xfrm>
        </p:spPr>
        <p:txBody>
          <a:bodyPr>
            <a:normAutofit/>
          </a:bodyPr>
          <a:lstStyle/>
          <a:p>
            <a:pPr algn="ctr"/>
            <a:r>
              <a:rPr lang="en-IN" altLang="en-US" dirty="0">
                <a:latin typeface="Britannic Bold" panose="020B0903060703020204" charset="0"/>
                <a:cs typeface="Britannic Bold" panose="020B0903060703020204" charset="0"/>
                <a:sym typeface="+mn-ea"/>
              </a:rPr>
              <a:t>Implementation (contd...)</a:t>
            </a:r>
            <a:endParaRPr lang="en-US" dirty="0"/>
          </a:p>
        </p:txBody>
      </p:sp>
      <p:sp>
        <p:nvSpPr>
          <p:cNvPr id="3" name="Content Placeholder 2"/>
          <p:cNvSpPr>
            <a:spLocks noGrp="1"/>
          </p:cNvSpPr>
          <p:nvPr>
            <p:ph sz="half" idx="1"/>
          </p:nvPr>
        </p:nvSpPr>
        <p:spPr>
          <a:xfrm>
            <a:off x="838200" y="1253490"/>
            <a:ext cx="5181600" cy="4351338"/>
          </a:xfrm>
        </p:spPr>
        <p:txBody>
          <a:bodyPr>
            <a:noAutofit/>
          </a:bodyPr>
          <a:lstStyle/>
          <a:p>
            <a:pPr marL="0" indent="0">
              <a:buNone/>
            </a:pPr>
            <a:r>
              <a:rPr lang="en-IN" sz="2400" dirty="0"/>
              <a:t>3. </a:t>
            </a:r>
            <a:r>
              <a:rPr lang="en-IN" altLang="en-US" sz="2400" dirty="0">
                <a:sym typeface="+mn-ea"/>
              </a:rPr>
              <a:t>Detection of </a:t>
            </a:r>
            <a:r>
              <a:rPr lang="en-IN" altLang="en-US" sz="2400" dirty="0" err="1">
                <a:sym typeface="+mn-ea"/>
              </a:rPr>
              <a:t>ArUco</a:t>
            </a:r>
            <a:r>
              <a:rPr lang="en-IN" altLang="en-US" sz="2400" dirty="0">
                <a:sym typeface="+mn-ea"/>
              </a:rPr>
              <a:t> markers: </a:t>
            </a:r>
            <a:endParaRPr lang="en-IN" sz="2400" dirty="0"/>
          </a:p>
        </p:txBody>
      </p:sp>
      <p:pic>
        <p:nvPicPr>
          <p:cNvPr id="7" name="Picture 6" descr="det4"/>
          <p:cNvPicPr>
            <a:picLocks noChangeAspect="1"/>
          </p:cNvPicPr>
          <p:nvPr/>
        </p:nvPicPr>
        <p:blipFill>
          <a:blip r:embed="rId1"/>
          <a:stretch>
            <a:fillRect/>
          </a:stretch>
        </p:blipFill>
        <p:spPr>
          <a:xfrm>
            <a:off x="486410" y="1927225"/>
            <a:ext cx="5575300" cy="3136900"/>
          </a:xfrm>
          <a:prstGeom prst="rect">
            <a:avLst/>
          </a:prstGeom>
        </p:spPr>
      </p:pic>
      <p:pic>
        <p:nvPicPr>
          <p:cNvPr id="8" name="Picture 7" descr="det5"/>
          <p:cNvPicPr>
            <a:picLocks noChangeAspect="1"/>
          </p:cNvPicPr>
          <p:nvPr/>
        </p:nvPicPr>
        <p:blipFill>
          <a:blip r:embed="rId2"/>
          <a:stretch>
            <a:fillRect/>
          </a:stretch>
        </p:blipFill>
        <p:spPr>
          <a:xfrm>
            <a:off x="6097270" y="1936115"/>
            <a:ext cx="5544185" cy="3119120"/>
          </a:xfrm>
          <a:prstGeom prst="rect">
            <a:avLst/>
          </a:prstGeom>
        </p:spPr>
      </p:pic>
      <p:sp>
        <p:nvSpPr>
          <p:cNvPr id="9" name="Text Box 8"/>
          <p:cNvSpPr txBox="1"/>
          <p:nvPr/>
        </p:nvSpPr>
        <p:spPr>
          <a:xfrm>
            <a:off x="325755" y="5263515"/>
            <a:ext cx="11540490" cy="922020"/>
          </a:xfrm>
          <a:prstGeom prst="rect">
            <a:avLst/>
          </a:prstGeom>
          <a:noFill/>
        </p:spPr>
        <p:txBody>
          <a:bodyPr wrap="square" rtlCol="0" anchor="t">
            <a:spAutoFit/>
          </a:bodyPr>
          <a:p>
            <a:pPr algn="ctr"/>
            <a:r>
              <a:rPr lang="en-US"/>
              <a:t>Five random ArUco markers detected using the ArUco Scanner app. The markers are bounded with an orange box with the heading indicated with a purple line. The IDs are marked at the center. The server runs at 192.168.2.2:5000 and sends a JSON response to the client containing the marker ID, center and corner coordinates, heading (in radians) and size.</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altLang="en-US">
                <a:solidFill>
                  <a:schemeClr val="bg1"/>
                </a:solidFill>
                <a:latin typeface="Britannic Bold" panose="020B0903060703020204" charset="0"/>
                <a:cs typeface="Britannic Bold" panose="020B0903060703020204" charset="0"/>
                <a:sym typeface="+mn-ea"/>
              </a:rPr>
              <a:t>Implementation (contd...)</a:t>
            </a:r>
            <a:endParaRPr lang="en-IN" altLang="en-US" sz="4800">
              <a:solidFill>
                <a:schemeClr val="bg1"/>
              </a:solidFill>
              <a:latin typeface="Britannic Bold" panose="020B0903060703020204" charset="0"/>
              <a:cs typeface="Britannic Bold" panose="020B0903060703020204" charset="0"/>
              <a:sym typeface="+mn-ea"/>
            </a:endParaRPr>
          </a:p>
        </p:txBody>
      </p:sp>
      <p:sp>
        <p:nvSpPr>
          <p:cNvPr id="4" name="Content Placeholder 2"/>
          <p:cNvSpPr>
            <a:spLocks noGrp="1"/>
          </p:cNvSpPr>
          <p:nvPr/>
        </p:nvSpPr>
        <p:spPr>
          <a:xfrm>
            <a:off x="945515" y="1471295"/>
            <a:ext cx="10515600" cy="4351338"/>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200">
              <a:solidFill>
                <a:schemeClr val="bg1"/>
              </a:solidFill>
            </a:endParaRPr>
          </a:p>
        </p:txBody>
      </p:sp>
      <p:sp>
        <p:nvSpPr>
          <p:cNvPr id="3" name="Text Box 2"/>
          <p:cNvSpPr txBox="1"/>
          <p:nvPr/>
        </p:nvSpPr>
        <p:spPr>
          <a:xfrm>
            <a:off x="838200" y="1471295"/>
            <a:ext cx="7661275" cy="460375"/>
          </a:xfrm>
          <a:prstGeom prst="rect">
            <a:avLst/>
          </a:prstGeom>
          <a:noFill/>
        </p:spPr>
        <p:txBody>
          <a:bodyPr wrap="none" rtlCol="0">
            <a:spAutoFit/>
          </a:bodyPr>
          <a:lstStyle/>
          <a:p>
            <a:pPr algn="l"/>
            <a:r>
              <a:rPr lang="en-IN" altLang="en-US" sz="2400">
                <a:solidFill>
                  <a:schemeClr val="bg1"/>
                </a:solidFill>
              </a:rPr>
              <a:t>ArUco Scanner App based marker detection and localization</a:t>
            </a:r>
            <a:r>
              <a:rPr lang="en-IN" altLang="en-US" sz="2400">
                <a:solidFill>
                  <a:schemeClr val="bg1"/>
                </a:solidFill>
                <a:sym typeface="+mn-ea"/>
              </a:rPr>
              <a:t>:</a:t>
            </a:r>
            <a:endParaRPr lang="en-IN" altLang="en-US" sz="2400">
              <a:solidFill>
                <a:schemeClr val="bg1"/>
              </a:solidFill>
              <a:sym typeface="+mn-ea"/>
            </a:endParaRPr>
          </a:p>
        </p:txBody>
      </p:sp>
      <p:pic>
        <p:nvPicPr>
          <p:cNvPr id="10" name="Content Placeholder 9" descr="det4"/>
          <p:cNvPicPr>
            <a:picLocks noGrp="1" noChangeAspect="1"/>
          </p:cNvPicPr>
          <p:nvPr>
            <p:ph sz="half" idx="1"/>
          </p:nvPr>
        </p:nvPicPr>
        <p:blipFill>
          <a:blip r:embed="rId1"/>
          <a:stretch>
            <a:fillRect/>
          </a:stretch>
        </p:blipFill>
        <p:spPr>
          <a:xfrm>
            <a:off x="6750685" y="2086610"/>
            <a:ext cx="4710430" cy="3533140"/>
          </a:xfrm>
          <a:prstGeom prst="rect">
            <a:avLst/>
          </a:prstGeom>
        </p:spPr>
      </p:pic>
      <p:pic>
        <p:nvPicPr>
          <p:cNvPr id="8" name="Content Placeholder 7" descr="det2"/>
          <p:cNvPicPr>
            <a:picLocks noChangeAspect="1"/>
          </p:cNvPicPr>
          <p:nvPr>
            <p:ph sz="half" idx="2"/>
          </p:nvPr>
        </p:nvPicPr>
        <p:blipFill>
          <a:blip r:embed="rId2"/>
          <a:stretch>
            <a:fillRect/>
          </a:stretch>
        </p:blipFill>
        <p:spPr>
          <a:xfrm>
            <a:off x="642620" y="2263775"/>
            <a:ext cx="5651500" cy="317881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3195"/>
            <a:ext cx="10515600" cy="1325563"/>
          </a:xfrm>
        </p:spPr>
        <p:txBody>
          <a:bodyPr>
            <a:normAutofit/>
          </a:bodyPr>
          <a:lstStyle/>
          <a:p>
            <a:pPr algn="ctr"/>
            <a:r>
              <a:rPr lang="en-IN" altLang="en-US">
                <a:latin typeface="Britannic Bold" panose="020B0903060703020204" charset="0"/>
                <a:cs typeface="Britannic Bold" panose="020B0903060703020204" charset="0"/>
                <a:sym typeface="+mn-ea"/>
              </a:rPr>
              <a:t>Implementation (contd...)</a:t>
            </a:r>
            <a:endParaRPr lang="en-US"/>
          </a:p>
        </p:txBody>
      </p:sp>
      <p:sp>
        <p:nvSpPr>
          <p:cNvPr id="3" name="Content Placeholder 2"/>
          <p:cNvSpPr>
            <a:spLocks noGrp="1"/>
          </p:cNvSpPr>
          <p:nvPr>
            <p:ph sz="half" idx="1"/>
          </p:nvPr>
        </p:nvSpPr>
        <p:spPr>
          <a:xfrm>
            <a:off x="838200" y="1253490"/>
            <a:ext cx="9600565" cy="448310"/>
          </a:xfrm>
        </p:spPr>
        <p:txBody>
          <a:bodyPr>
            <a:noAutofit/>
          </a:bodyPr>
          <a:lstStyle/>
          <a:p>
            <a:pPr marL="0" indent="0">
              <a:buNone/>
            </a:pPr>
            <a:r>
              <a:rPr lang="en-IN" sz="2400"/>
              <a:t>4. </a:t>
            </a:r>
            <a:r>
              <a:rPr lang="en-IN" altLang="en-US" sz="2400">
                <a:sym typeface="+mn-ea"/>
              </a:rPr>
              <a:t>Localization of ArUco markers: </a:t>
            </a:r>
            <a:endParaRPr lang="en-IN" sz="2400"/>
          </a:p>
        </p:txBody>
      </p:sp>
      <p:sp>
        <p:nvSpPr>
          <p:cNvPr id="4" name="Text Box 3"/>
          <p:cNvSpPr txBox="1"/>
          <p:nvPr/>
        </p:nvSpPr>
        <p:spPr>
          <a:xfrm>
            <a:off x="312420" y="1852930"/>
            <a:ext cx="7446645" cy="4523105"/>
          </a:xfrm>
          <a:prstGeom prst="rect">
            <a:avLst/>
          </a:prstGeom>
          <a:noFill/>
        </p:spPr>
        <p:txBody>
          <a:bodyPr wrap="square" rtlCol="0" anchor="t">
            <a:spAutoFit/>
          </a:bodyPr>
          <a:p>
            <a:r>
              <a:rPr lang="en-US"/>
              <a:t>The algorithm of the localization program (aruco_nav_sim.py) is as follows:</a:t>
            </a:r>
            <a:endParaRPr lang="en-US"/>
          </a:p>
          <a:p>
            <a:r>
              <a:rPr lang="en-US"/>
              <a:t>Step 1: Start</a:t>
            </a:r>
            <a:endParaRPr lang="en-US"/>
          </a:p>
          <a:p>
            <a:r>
              <a:rPr lang="en-US"/>
              <a:t>Step 2: Import required modules and create a socket instance</a:t>
            </a:r>
            <a:endParaRPr lang="en-US"/>
          </a:p>
          <a:p>
            <a:r>
              <a:rPr lang="en-US"/>
              <a:t>Step 3: Initialize pygame with a window size of 1280x720</a:t>
            </a:r>
            <a:endParaRPr lang="en-US"/>
          </a:p>
          <a:p>
            <a:r>
              <a:rPr lang="en-US"/>
              <a:t>Step 4: Establish connection to vision server at 192.168.2.2:5000</a:t>
            </a:r>
            <a:endParaRPr lang="en-US"/>
          </a:p>
          <a:p>
            <a:r>
              <a:rPr lang="en-US"/>
              <a:t>Step 5: If window is not closed, goto Step 6, else goto Step 15</a:t>
            </a:r>
            <a:endParaRPr lang="en-US"/>
          </a:p>
          <a:p>
            <a:r>
              <a:rPr lang="en-US"/>
              <a:t>Step 6: Send a request to the server with the character “g” encoded</a:t>
            </a:r>
            <a:endParaRPr lang="en-US"/>
          </a:p>
          <a:p>
            <a:r>
              <a:rPr lang="en-US"/>
              <a:t>Step 7: Load the JSON response for all markers in a new list</a:t>
            </a:r>
            <a:endParaRPr lang="en-US"/>
          </a:p>
          <a:p>
            <a:r>
              <a:rPr lang="en-US"/>
              <a:t>Step 8: For every marker in the list, do Step 9 to Step 14</a:t>
            </a:r>
            <a:endParaRPr lang="en-US"/>
          </a:p>
          <a:p>
            <a:r>
              <a:rPr lang="en-US"/>
              <a:t>Step 9: Extract the marker ID, size, heading, corner and center coordinates</a:t>
            </a:r>
            <a:endParaRPr lang="en-US"/>
          </a:p>
          <a:p>
            <a:r>
              <a:rPr lang="en-US"/>
              <a:t>Step 10: Call getMarkerOrientation() method to get marker attitude</a:t>
            </a:r>
            <a:endParaRPr lang="en-US"/>
          </a:p>
          <a:p>
            <a:r>
              <a:rPr lang="en-US"/>
              <a:t>Step 11: Display the values of xm, ym, zm coordinates and roll, pitch and yaw</a:t>
            </a:r>
            <a:endParaRPr lang="en-US"/>
          </a:p>
          <a:p>
            <a:r>
              <a:rPr lang="en-US"/>
              <a:t>Step 12: Draw bounding box on each marker using the corner coordinates</a:t>
            </a:r>
            <a:endParaRPr lang="en-US"/>
          </a:p>
          <a:p>
            <a:r>
              <a:rPr lang="en-US"/>
              <a:t>Step 13: Draw the heading using the center coordinates</a:t>
            </a:r>
            <a:endParaRPr lang="en-US"/>
          </a:p>
          <a:p>
            <a:r>
              <a:rPr lang="en-US"/>
              <a:t>Step 14: Update the screen</a:t>
            </a:r>
            <a:endParaRPr lang="en-US"/>
          </a:p>
          <a:p>
            <a:r>
              <a:rPr lang="en-US"/>
              <a:t>Step 15: Exit</a:t>
            </a:r>
            <a:endParaRPr lang="en-US"/>
          </a:p>
        </p:txBody>
      </p:sp>
      <p:pic>
        <p:nvPicPr>
          <p:cNvPr id="5" name="Picture 4" descr="loc2"/>
          <p:cNvPicPr>
            <a:picLocks noChangeAspect="1"/>
          </p:cNvPicPr>
          <p:nvPr/>
        </p:nvPicPr>
        <p:blipFill>
          <a:blip r:embed="rId1"/>
          <a:stretch>
            <a:fillRect/>
          </a:stretch>
        </p:blipFill>
        <p:spPr>
          <a:xfrm>
            <a:off x="8105775" y="3107055"/>
            <a:ext cx="2824480" cy="1589405"/>
          </a:xfrm>
          <a:prstGeom prst="rect">
            <a:avLst/>
          </a:prstGeom>
        </p:spPr>
      </p:pic>
      <p:pic>
        <p:nvPicPr>
          <p:cNvPr id="8" name="Picture 7" descr="loc3"/>
          <p:cNvPicPr>
            <a:picLocks noChangeAspect="1"/>
          </p:cNvPicPr>
          <p:nvPr/>
        </p:nvPicPr>
        <p:blipFill>
          <a:blip r:embed="rId2"/>
          <a:stretch>
            <a:fillRect/>
          </a:stretch>
        </p:blipFill>
        <p:spPr>
          <a:xfrm>
            <a:off x="8091805" y="4824095"/>
            <a:ext cx="2852420" cy="1687195"/>
          </a:xfrm>
          <a:prstGeom prst="rect">
            <a:avLst/>
          </a:prstGeom>
        </p:spPr>
      </p:pic>
      <p:pic>
        <p:nvPicPr>
          <p:cNvPr id="9" name="Picture 8" descr="loc1"/>
          <p:cNvPicPr>
            <a:picLocks noChangeAspect="1"/>
          </p:cNvPicPr>
          <p:nvPr/>
        </p:nvPicPr>
        <p:blipFill>
          <a:blip r:embed="rId3"/>
          <a:stretch>
            <a:fillRect/>
          </a:stretch>
        </p:blipFill>
        <p:spPr>
          <a:xfrm>
            <a:off x="7860030" y="1489075"/>
            <a:ext cx="3315970" cy="149034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15265"/>
            <a:ext cx="10515600" cy="1325563"/>
          </a:xfrm>
        </p:spPr>
        <p:txBody>
          <a:bodyPr/>
          <a:lstStyle/>
          <a:p>
            <a:pPr algn="ctr"/>
            <a:r>
              <a:rPr lang="en-IN" altLang="en-US">
                <a:solidFill>
                  <a:schemeClr val="bg1"/>
                </a:solidFill>
                <a:latin typeface="Britannic Bold" panose="020B0903060703020204" charset="0"/>
                <a:cs typeface="Britannic Bold" panose="020B0903060703020204" charset="0"/>
                <a:sym typeface="+mn-ea"/>
              </a:rPr>
              <a:t>Implementation (contd...)</a:t>
            </a:r>
            <a:endParaRPr lang="en-IN" altLang="en-US" sz="4800">
              <a:solidFill>
                <a:schemeClr val="bg1"/>
              </a:solidFill>
              <a:latin typeface="+mn-ea"/>
              <a:cs typeface="+mn-ea"/>
              <a:sym typeface="+mn-ea"/>
            </a:endParaRPr>
          </a:p>
        </p:txBody>
      </p:sp>
      <p:sp>
        <p:nvSpPr>
          <p:cNvPr id="4" name="Content Placeholder 2"/>
          <p:cNvSpPr>
            <a:spLocks noGrp="1"/>
          </p:cNvSpPr>
          <p:nvPr/>
        </p:nvSpPr>
        <p:spPr>
          <a:xfrm>
            <a:off x="945515" y="1471295"/>
            <a:ext cx="10515600" cy="4351338"/>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200">
              <a:solidFill>
                <a:schemeClr val="bg1"/>
              </a:solidFill>
            </a:endParaRPr>
          </a:p>
        </p:txBody>
      </p:sp>
      <p:sp>
        <p:nvSpPr>
          <p:cNvPr id="3" name="Text Box 2"/>
          <p:cNvSpPr txBox="1"/>
          <p:nvPr/>
        </p:nvSpPr>
        <p:spPr>
          <a:xfrm>
            <a:off x="838200" y="1471295"/>
            <a:ext cx="5258435" cy="460375"/>
          </a:xfrm>
          <a:prstGeom prst="rect">
            <a:avLst/>
          </a:prstGeom>
          <a:noFill/>
        </p:spPr>
        <p:txBody>
          <a:bodyPr wrap="none" rtlCol="0">
            <a:spAutoFit/>
          </a:bodyPr>
          <a:lstStyle/>
          <a:p>
            <a:pPr algn="l"/>
            <a:r>
              <a:rPr lang="en-IN" altLang="en-US" sz="2400">
                <a:solidFill>
                  <a:schemeClr val="bg1"/>
                </a:solidFill>
                <a:sym typeface="+mn-ea"/>
              </a:rPr>
              <a:t>Simulation of robot (marker) localization:</a:t>
            </a:r>
            <a:endParaRPr lang="en-IN" altLang="en-US" sz="2400">
              <a:solidFill>
                <a:schemeClr val="bg1"/>
              </a:solidFill>
              <a:sym typeface="+mn-ea"/>
            </a:endParaRPr>
          </a:p>
        </p:txBody>
      </p:sp>
      <p:pic>
        <p:nvPicPr>
          <p:cNvPr id="7" name="Picture 6" descr="proc4"/>
          <p:cNvPicPr>
            <a:picLocks noChangeAspect="1"/>
          </p:cNvPicPr>
          <p:nvPr/>
        </p:nvPicPr>
        <p:blipFill>
          <a:blip r:embed="rId1"/>
          <a:stretch>
            <a:fillRect/>
          </a:stretch>
        </p:blipFill>
        <p:spPr>
          <a:xfrm>
            <a:off x="6738620" y="2081530"/>
            <a:ext cx="4871720" cy="3569335"/>
          </a:xfrm>
          <a:prstGeom prst="rect">
            <a:avLst/>
          </a:prstGeom>
        </p:spPr>
      </p:pic>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1640" y="2082800"/>
            <a:ext cx="6091555" cy="3567430"/>
          </a:xfrm>
          <a:prstGeom prst="rect">
            <a:avLst/>
          </a:prstGeom>
        </p:spPr>
      </p:pic>
      <p:sp>
        <p:nvSpPr>
          <p:cNvPr id="5" name="Text Box 4"/>
          <p:cNvSpPr txBox="1"/>
          <p:nvPr/>
        </p:nvSpPr>
        <p:spPr>
          <a:xfrm>
            <a:off x="279400" y="5723255"/>
            <a:ext cx="11632565" cy="645160"/>
          </a:xfrm>
          <a:prstGeom prst="rect">
            <a:avLst/>
          </a:prstGeom>
          <a:noFill/>
        </p:spPr>
        <p:txBody>
          <a:bodyPr wrap="square" rtlCol="0" anchor="t">
            <a:spAutoFit/>
          </a:bodyPr>
          <a:p>
            <a:pPr algn="ctr"/>
            <a:r>
              <a:rPr lang="en-US">
                <a:solidFill>
                  <a:schemeClr val="bg1"/>
                </a:solidFill>
              </a:rPr>
              <a:t>A consolidated representation of the localization process - (from the right clockwise), a set of 20 ArUco markers, the marker orientation (attitude) data being printed on the terminal, the pygame window showing the positions of all 20 markers</a:t>
            </a:r>
            <a:endParaRPr lang="en-US">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8600"/>
            <a:ext cx="10515600" cy="1325563"/>
          </a:xfrm>
        </p:spPr>
        <p:txBody>
          <a:bodyPr/>
          <a:lstStyle/>
          <a:p>
            <a:pPr algn="ctr"/>
            <a:r>
              <a:rPr lang="en-US" sz="4800">
                <a:latin typeface="Britannic Bold" panose="020B0903060703020204" charset="0"/>
                <a:cs typeface="Britannic Bold" panose="020B0903060703020204" charset="0"/>
              </a:rPr>
              <a:t>Introduction</a:t>
            </a:r>
            <a:endParaRPr lang="en-US" sz="4800">
              <a:latin typeface="Britannic Bold" panose="020B0903060703020204" charset="0"/>
              <a:cs typeface="Britannic Bold" panose="020B0903060703020204" charset="0"/>
            </a:endParaRPr>
          </a:p>
        </p:txBody>
      </p:sp>
      <p:sp>
        <p:nvSpPr>
          <p:cNvPr id="3" name="Text Box 2"/>
          <p:cNvSpPr txBox="1"/>
          <p:nvPr/>
        </p:nvSpPr>
        <p:spPr>
          <a:xfrm>
            <a:off x="512445" y="1382395"/>
            <a:ext cx="11014075" cy="4799965"/>
          </a:xfrm>
          <a:prstGeom prst="rect">
            <a:avLst/>
          </a:prstGeom>
          <a:noFill/>
        </p:spPr>
        <p:txBody>
          <a:bodyPr wrap="square" rtlCol="0">
            <a:spAutoFit/>
          </a:bodyPr>
          <a:lstStyle/>
          <a:p>
            <a:pPr algn="l"/>
            <a:r>
              <a:rPr lang="en-US" b="1" u="sng" dirty="0"/>
              <a:t>Robot localization</a:t>
            </a:r>
            <a:r>
              <a:rPr lang="en-US" dirty="0"/>
              <a:t> is the process of determining where a mobile robot is located with respect to its environment. In a typical robot localization scenario, a map of the environment is available and the robot is equipped with sensors that observe the environment as well as monitor its own motion. </a:t>
            </a:r>
            <a:endParaRPr lang="en-US" dirty="0"/>
          </a:p>
          <a:p>
            <a:pPr algn="l"/>
            <a:endParaRPr lang="en-US" dirty="0"/>
          </a:p>
          <a:p>
            <a:pPr algn="l"/>
            <a:r>
              <a:rPr lang="en-US" b="1" u="sng" dirty="0"/>
              <a:t>Robot navigation</a:t>
            </a:r>
            <a:r>
              <a:rPr lang="en-US" dirty="0"/>
              <a:t> means the robot's ability to determine its own position in its frame of reference and then to plan a path towards some goal location. </a:t>
            </a:r>
            <a:r>
              <a:rPr lang="en-US" dirty="0">
                <a:sym typeface="+mn-ea"/>
              </a:rPr>
              <a:t>Some robot navigation systems use simultaneous localization and mapping </a:t>
            </a:r>
            <a:r>
              <a:rPr lang="en-IN" altLang="en-US" dirty="0">
                <a:sym typeface="+mn-ea"/>
              </a:rPr>
              <a:t>(SLAM)</a:t>
            </a:r>
            <a:r>
              <a:rPr lang="en-US" dirty="0">
                <a:sym typeface="+mn-ea"/>
              </a:rPr>
              <a:t> to generate 3D reconstructions of their surroundings. </a:t>
            </a:r>
            <a:r>
              <a:rPr lang="en-US" dirty="0"/>
              <a:t>Navigation can be defined as the combination of the three fundamental competences:</a:t>
            </a:r>
            <a:endParaRPr lang="en-US" dirty="0"/>
          </a:p>
          <a:p>
            <a:pPr algn="l"/>
            <a:endParaRPr lang="en-US" dirty="0"/>
          </a:p>
          <a:p>
            <a:pPr marL="285750" indent="-285750" algn="l">
              <a:buFont typeface="Arial" panose="020B0604020202020204" pitchFamily="34" charset="0"/>
              <a:buChar char="•"/>
            </a:pPr>
            <a:r>
              <a:rPr lang="en-US" dirty="0"/>
              <a:t>Self-</a:t>
            </a:r>
            <a:r>
              <a:rPr lang="en-US" dirty="0" err="1"/>
              <a:t>localisation</a:t>
            </a:r>
            <a:endParaRPr lang="en-US" dirty="0"/>
          </a:p>
          <a:p>
            <a:pPr marL="285750" indent="-285750" algn="l">
              <a:buFont typeface="Arial" panose="020B0604020202020204" pitchFamily="34" charset="0"/>
              <a:buChar char="•"/>
            </a:pPr>
            <a:r>
              <a:rPr lang="en-US" dirty="0"/>
              <a:t>Path planning</a:t>
            </a:r>
            <a:endParaRPr lang="en-US" dirty="0"/>
          </a:p>
          <a:p>
            <a:pPr marL="285750" indent="-285750" algn="l">
              <a:buFont typeface="Arial" panose="020B0604020202020204" pitchFamily="34" charset="0"/>
              <a:buChar char="•"/>
            </a:pPr>
            <a:r>
              <a:rPr lang="en-US" dirty="0"/>
              <a:t>Map-building and map interpretation</a:t>
            </a:r>
            <a:endParaRPr lang="en-US" dirty="0"/>
          </a:p>
          <a:p>
            <a:pPr algn="l"/>
            <a:endParaRPr lang="en-US" dirty="0"/>
          </a:p>
          <a:p>
            <a:pPr algn="l"/>
            <a:r>
              <a:rPr lang="en-IN" altLang="en-US" b="1" u="sng" dirty="0" err="1"/>
              <a:t>ArUco</a:t>
            </a:r>
            <a:r>
              <a:rPr lang="en-IN" altLang="en-US" b="1" u="sng" dirty="0"/>
              <a:t> markers</a:t>
            </a:r>
            <a:r>
              <a:rPr lang="en-IN" altLang="en-US" dirty="0"/>
              <a:t> </a:t>
            </a:r>
            <a:r>
              <a:rPr lang="en-US" dirty="0"/>
              <a:t>are special augmented reality markers which have a unique identification number inside them. </a:t>
            </a:r>
            <a:r>
              <a:rPr lang="en-IN" altLang="en-US" dirty="0"/>
              <a:t>Each marker is</a:t>
            </a:r>
            <a:r>
              <a:rPr lang="en-US" dirty="0"/>
              <a:t> a </a:t>
            </a:r>
            <a:r>
              <a:rPr lang="en-IN" altLang="en-US" dirty="0" err="1"/>
              <a:t>NxN</a:t>
            </a:r>
            <a:r>
              <a:rPr lang="en-US" dirty="0"/>
              <a:t> grid </a:t>
            </a:r>
            <a:r>
              <a:rPr lang="en-IN" altLang="en-US" dirty="0"/>
              <a:t>(N can be 3,4,5 etc.) </a:t>
            </a:r>
            <a:r>
              <a:rPr lang="en-US" dirty="0"/>
              <a:t>that is black and white in color. </a:t>
            </a:r>
            <a:r>
              <a:rPr lang="en-US" dirty="0" err="1"/>
              <a:t>ArUco</a:t>
            </a:r>
            <a:r>
              <a:rPr lang="en-US" dirty="0"/>
              <a:t> markers are based on Hamming code. In the grid, the first, third and fifth columns represent parity bits. The second and fourth columns represent the data bits. Hence, there are ten total data bits. So the maximum number of markers that can be encoded are - 2^10 = 1024</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3830"/>
            <a:ext cx="10515600" cy="1325563"/>
          </a:xfrm>
        </p:spPr>
        <p:txBody>
          <a:bodyPr>
            <a:normAutofit/>
          </a:bodyPr>
          <a:lstStyle/>
          <a:p>
            <a:pPr algn="ctr"/>
            <a:r>
              <a:rPr lang="en-IN" altLang="en-US" dirty="0">
                <a:latin typeface="Britannic Bold" panose="020B0903060703020204" charset="0"/>
                <a:cs typeface="Britannic Bold" panose="020B0903060703020204" charset="0"/>
                <a:sym typeface="+mn-ea"/>
              </a:rPr>
              <a:t>Implementation (contd...)</a:t>
            </a:r>
            <a:endParaRPr lang="en-US" dirty="0"/>
          </a:p>
        </p:txBody>
      </p:sp>
      <p:sp>
        <p:nvSpPr>
          <p:cNvPr id="3" name="Content Placeholder 2"/>
          <p:cNvSpPr>
            <a:spLocks noGrp="1"/>
          </p:cNvSpPr>
          <p:nvPr>
            <p:ph sz="half" idx="1"/>
          </p:nvPr>
        </p:nvSpPr>
        <p:spPr>
          <a:xfrm>
            <a:off x="838200" y="1253490"/>
            <a:ext cx="9123680" cy="654050"/>
          </a:xfrm>
        </p:spPr>
        <p:txBody>
          <a:bodyPr>
            <a:noAutofit/>
          </a:bodyPr>
          <a:lstStyle/>
          <a:p>
            <a:pPr marL="0" indent="0">
              <a:buNone/>
            </a:pPr>
            <a:r>
              <a:rPr lang="en-IN" sz="2400"/>
              <a:t>5. </a:t>
            </a:r>
            <a:r>
              <a:rPr lang="en-IN" altLang="en-US" sz="2400">
                <a:sym typeface="+mn-ea"/>
              </a:rPr>
              <a:t>Visual navigation (simulation) using ArUco tags</a:t>
            </a:r>
            <a:r>
              <a:rPr lang="en-IN" altLang="en-US" sz="2400">
                <a:sym typeface="+mn-ea"/>
              </a:rPr>
              <a:t>:</a:t>
            </a:r>
            <a:endParaRPr lang="en-IN" sz="2400"/>
          </a:p>
        </p:txBody>
      </p:sp>
      <p:pic>
        <p:nvPicPr>
          <p:cNvPr id="4" name="Picture 3" descr="nav3"/>
          <p:cNvPicPr>
            <a:picLocks noChangeAspect="1"/>
          </p:cNvPicPr>
          <p:nvPr/>
        </p:nvPicPr>
        <p:blipFill>
          <a:blip r:embed="rId1"/>
          <a:stretch>
            <a:fillRect/>
          </a:stretch>
        </p:blipFill>
        <p:spPr>
          <a:xfrm>
            <a:off x="828040" y="1993900"/>
            <a:ext cx="5715000" cy="3379470"/>
          </a:xfrm>
          <a:prstGeom prst="rect">
            <a:avLst/>
          </a:prstGeom>
        </p:spPr>
      </p:pic>
      <p:pic>
        <p:nvPicPr>
          <p:cNvPr id="5" name="Picture 4" descr="nav"/>
          <p:cNvPicPr>
            <a:picLocks noChangeAspect="1"/>
          </p:cNvPicPr>
          <p:nvPr/>
        </p:nvPicPr>
        <p:blipFill>
          <a:blip r:embed="rId2"/>
          <a:stretch>
            <a:fillRect/>
          </a:stretch>
        </p:blipFill>
        <p:spPr>
          <a:xfrm>
            <a:off x="6611620" y="1994535"/>
            <a:ext cx="4742180" cy="3409950"/>
          </a:xfrm>
          <a:prstGeom prst="rect">
            <a:avLst/>
          </a:prstGeom>
        </p:spPr>
      </p:pic>
      <p:sp>
        <p:nvSpPr>
          <p:cNvPr id="6" name="Text Box 5"/>
          <p:cNvSpPr txBox="1"/>
          <p:nvPr/>
        </p:nvSpPr>
        <p:spPr>
          <a:xfrm>
            <a:off x="1443355" y="5608320"/>
            <a:ext cx="9500870" cy="645160"/>
          </a:xfrm>
          <a:prstGeom prst="rect">
            <a:avLst/>
          </a:prstGeom>
          <a:noFill/>
        </p:spPr>
        <p:txBody>
          <a:bodyPr wrap="square" rtlCol="0" anchor="t">
            <a:spAutoFit/>
          </a:bodyPr>
          <a:p>
            <a:pPr algn="ctr"/>
            <a:r>
              <a:rPr lang="en-US"/>
              <a:t>A test simulation showing </a:t>
            </a:r>
            <a:r>
              <a:rPr lang="en-IN" altLang="en-US"/>
              <a:t>three ArUco markers (and by extension, three swarm robots)</a:t>
            </a:r>
            <a:r>
              <a:rPr lang="en-US"/>
              <a:t>(marked with </a:t>
            </a:r>
            <a:r>
              <a:rPr lang="en-IN" altLang="en-US"/>
              <a:t>green bounding boxes</a:t>
            </a:r>
            <a:r>
              <a:rPr lang="en-US"/>
              <a:t>), two barrier objects (</a:t>
            </a:r>
            <a:r>
              <a:rPr lang="en-IN" altLang="en-US"/>
              <a:t>marked with red bounding boxes</a:t>
            </a:r>
            <a:r>
              <a:rPr lang="en-US"/>
              <a:t>)</a:t>
            </a: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66700"/>
            <a:ext cx="10515600" cy="1325563"/>
          </a:xfrm>
        </p:spPr>
        <p:txBody>
          <a:bodyPr/>
          <a:lstStyle/>
          <a:p>
            <a:pPr algn="ctr"/>
            <a:r>
              <a:rPr lang="en-IN" altLang="en-US" dirty="0">
                <a:solidFill>
                  <a:schemeClr val="bg1"/>
                </a:solidFill>
                <a:latin typeface="Britannic Bold" panose="020B0903060703020204" charset="0"/>
                <a:cs typeface="Britannic Bold" panose="020B0903060703020204" charset="0"/>
                <a:sym typeface="+mn-ea"/>
              </a:rPr>
              <a:t>Output</a:t>
            </a:r>
            <a:endParaRPr lang="en-IN" dirty="0">
              <a:solidFill>
                <a:schemeClr val="bg1"/>
              </a:solidFill>
            </a:endParaRPr>
          </a:p>
        </p:txBody>
      </p:sp>
      <p:sp>
        <p:nvSpPr>
          <p:cNvPr id="7" name="Text Box 6"/>
          <p:cNvSpPr txBox="1"/>
          <p:nvPr/>
        </p:nvSpPr>
        <p:spPr>
          <a:xfrm>
            <a:off x="352743" y="5894070"/>
            <a:ext cx="2540000" cy="645160"/>
          </a:xfrm>
          <a:prstGeom prst="rect">
            <a:avLst/>
          </a:prstGeom>
          <a:noFill/>
        </p:spPr>
        <p:txBody>
          <a:bodyPr wrap="square" rtlCol="0" anchor="t">
            <a:spAutoFit/>
          </a:bodyPr>
          <a:p>
            <a:pPr algn="ctr"/>
            <a:r>
              <a:rPr lang="en-US">
                <a:solidFill>
                  <a:schemeClr val="bg1"/>
                </a:solidFill>
              </a:rPr>
              <a:t>time-stamp: 00:01:25; frame no.: 5</a:t>
            </a:r>
            <a:endParaRPr lang="en-US">
              <a:solidFill>
                <a:schemeClr val="bg1"/>
              </a:solidFill>
            </a:endParaRPr>
          </a:p>
        </p:txBody>
      </p:sp>
      <p:sp>
        <p:nvSpPr>
          <p:cNvPr id="9" name="Text Box 8"/>
          <p:cNvSpPr txBox="1"/>
          <p:nvPr/>
        </p:nvSpPr>
        <p:spPr>
          <a:xfrm>
            <a:off x="3334385" y="5894070"/>
            <a:ext cx="2540000" cy="645160"/>
          </a:xfrm>
          <a:prstGeom prst="rect">
            <a:avLst/>
          </a:prstGeom>
          <a:noFill/>
        </p:spPr>
        <p:txBody>
          <a:bodyPr wrap="square" rtlCol="0" anchor="t">
            <a:spAutoFit/>
          </a:bodyPr>
          <a:p>
            <a:pPr algn="ctr"/>
            <a:r>
              <a:rPr lang="en-US">
                <a:solidFill>
                  <a:schemeClr val="bg1"/>
                </a:solidFill>
              </a:rPr>
              <a:t>time-stamp: 00:0</a:t>
            </a:r>
            <a:r>
              <a:rPr lang="en-IN" altLang="en-US">
                <a:solidFill>
                  <a:schemeClr val="bg1"/>
                </a:solidFill>
              </a:rPr>
              <a:t>6</a:t>
            </a:r>
            <a:r>
              <a:rPr lang="en-US">
                <a:solidFill>
                  <a:schemeClr val="bg1"/>
                </a:solidFill>
              </a:rPr>
              <a:t>:25; frame no.: </a:t>
            </a:r>
            <a:r>
              <a:rPr lang="en-IN" altLang="en-US">
                <a:solidFill>
                  <a:schemeClr val="bg1"/>
                </a:solidFill>
              </a:rPr>
              <a:t>2</a:t>
            </a:r>
            <a:r>
              <a:rPr lang="en-US">
                <a:solidFill>
                  <a:schemeClr val="bg1"/>
                </a:solidFill>
              </a:rPr>
              <a:t>5</a:t>
            </a:r>
            <a:endParaRPr lang="en-US">
              <a:solidFill>
                <a:schemeClr val="bg1"/>
              </a:solidFill>
            </a:endParaRPr>
          </a:p>
        </p:txBody>
      </p:sp>
      <p:sp>
        <p:nvSpPr>
          <p:cNvPr id="11" name="Text Box 10"/>
          <p:cNvSpPr txBox="1"/>
          <p:nvPr/>
        </p:nvSpPr>
        <p:spPr>
          <a:xfrm>
            <a:off x="6316028" y="5894070"/>
            <a:ext cx="2540000" cy="645160"/>
          </a:xfrm>
          <a:prstGeom prst="rect">
            <a:avLst/>
          </a:prstGeom>
          <a:noFill/>
        </p:spPr>
        <p:txBody>
          <a:bodyPr wrap="square" rtlCol="0" anchor="t">
            <a:spAutoFit/>
          </a:bodyPr>
          <a:p>
            <a:pPr algn="ctr"/>
            <a:r>
              <a:rPr lang="en-US">
                <a:solidFill>
                  <a:schemeClr val="bg1"/>
                </a:solidFill>
              </a:rPr>
              <a:t>time-stamp: 00:</a:t>
            </a:r>
            <a:r>
              <a:rPr lang="en-IN" altLang="en-US">
                <a:solidFill>
                  <a:schemeClr val="bg1"/>
                </a:solidFill>
              </a:rPr>
              <a:t>1</a:t>
            </a:r>
            <a:r>
              <a:rPr lang="en-US">
                <a:solidFill>
                  <a:schemeClr val="bg1"/>
                </a:solidFill>
              </a:rPr>
              <a:t>1:25; frame no.: </a:t>
            </a:r>
            <a:r>
              <a:rPr lang="en-IN" altLang="en-US">
                <a:solidFill>
                  <a:schemeClr val="bg1"/>
                </a:solidFill>
              </a:rPr>
              <a:t>4</a:t>
            </a:r>
            <a:r>
              <a:rPr lang="en-US">
                <a:solidFill>
                  <a:schemeClr val="bg1"/>
                </a:solidFill>
              </a:rPr>
              <a:t>5</a:t>
            </a:r>
            <a:endParaRPr lang="en-US">
              <a:solidFill>
                <a:schemeClr val="bg1"/>
              </a:solidFill>
            </a:endParaRPr>
          </a:p>
        </p:txBody>
      </p:sp>
      <p:sp>
        <p:nvSpPr>
          <p:cNvPr id="13" name="Text Box 12"/>
          <p:cNvSpPr txBox="1"/>
          <p:nvPr/>
        </p:nvSpPr>
        <p:spPr>
          <a:xfrm>
            <a:off x="9297353" y="5894070"/>
            <a:ext cx="2540000" cy="645160"/>
          </a:xfrm>
          <a:prstGeom prst="rect">
            <a:avLst/>
          </a:prstGeom>
          <a:noFill/>
        </p:spPr>
        <p:txBody>
          <a:bodyPr wrap="square" rtlCol="0" anchor="t">
            <a:spAutoFit/>
          </a:bodyPr>
          <a:p>
            <a:pPr algn="ctr"/>
            <a:r>
              <a:rPr lang="en-US">
                <a:solidFill>
                  <a:schemeClr val="bg1"/>
                </a:solidFill>
              </a:rPr>
              <a:t>time-stamp: 00:1</a:t>
            </a:r>
            <a:r>
              <a:rPr lang="en-IN" altLang="en-US">
                <a:solidFill>
                  <a:schemeClr val="bg1"/>
                </a:solidFill>
              </a:rPr>
              <a:t>3</a:t>
            </a:r>
            <a:r>
              <a:rPr lang="en-US">
                <a:solidFill>
                  <a:schemeClr val="bg1"/>
                </a:solidFill>
              </a:rPr>
              <a:t>:</a:t>
            </a:r>
            <a:r>
              <a:rPr lang="en-IN" altLang="en-US">
                <a:solidFill>
                  <a:schemeClr val="bg1"/>
                </a:solidFill>
              </a:rPr>
              <a:t>7</a:t>
            </a:r>
            <a:r>
              <a:rPr lang="en-US">
                <a:solidFill>
                  <a:schemeClr val="bg1"/>
                </a:solidFill>
              </a:rPr>
              <a:t>5; frame no.: </a:t>
            </a:r>
            <a:r>
              <a:rPr lang="en-IN" altLang="en-US">
                <a:solidFill>
                  <a:schemeClr val="bg1"/>
                </a:solidFill>
              </a:rPr>
              <a:t>5</a:t>
            </a:r>
            <a:r>
              <a:rPr lang="en-US">
                <a:solidFill>
                  <a:schemeClr val="bg1"/>
                </a:solidFill>
              </a:rPr>
              <a:t>5</a:t>
            </a:r>
            <a:endParaRPr lang="en-US">
              <a:solidFill>
                <a:schemeClr val="bg1"/>
              </a:solidFill>
            </a:endParaRPr>
          </a:p>
        </p:txBody>
      </p:sp>
      <p:pic>
        <p:nvPicPr>
          <p:cNvPr id="14" name="Picture 13" descr="out01-vert"/>
          <p:cNvPicPr>
            <a:picLocks noChangeAspect="1"/>
          </p:cNvPicPr>
          <p:nvPr/>
        </p:nvPicPr>
        <p:blipFill>
          <a:blip r:embed="rId1"/>
          <a:stretch>
            <a:fillRect/>
          </a:stretch>
        </p:blipFill>
        <p:spPr>
          <a:xfrm>
            <a:off x="365434" y="1476375"/>
            <a:ext cx="2514617" cy="4320000"/>
          </a:xfrm>
          <a:prstGeom prst="rect">
            <a:avLst/>
          </a:prstGeom>
        </p:spPr>
      </p:pic>
      <p:pic>
        <p:nvPicPr>
          <p:cNvPr id="15" name="Picture 14" descr="out03-vert"/>
          <p:cNvPicPr>
            <a:picLocks noChangeAspect="1"/>
          </p:cNvPicPr>
          <p:nvPr/>
        </p:nvPicPr>
        <p:blipFill>
          <a:blip r:embed="rId2"/>
          <a:stretch>
            <a:fillRect/>
          </a:stretch>
        </p:blipFill>
        <p:spPr>
          <a:xfrm>
            <a:off x="3347085" y="1476375"/>
            <a:ext cx="2514600" cy="4320000"/>
          </a:xfrm>
          <a:prstGeom prst="rect">
            <a:avLst/>
          </a:prstGeom>
        </p:spPr>
      </p:pic>
      <p:pic>
        <p:nvPicPr>
          <p:cNvPr id="16" name="Picture 15" descr="out05-vert"/>
          <p:cNvPicPr>
            <a:picLocks noChangeAspect="1"/>
          </p:cNvPicPr>
          <p:nvPr/>
        </p:nvPicPr>
        <p:blipFill>
          <a:blip r:embed="rId3"/>
          <a:stretch>
            <a:fillRect/>
          </a:stretch>
        </p:blipFill>
        <p:spPr>
          <a:xfrm>
            <a:off x="6329045" y="1476375"/>
            <a:ext cx="2513965" cy="4320000"/>
          </a:xfrm>
          <a:prstGeom prst="rect">
            <a:avLst/>
          </a:prstGeom>
        </p:spPr>
      </p:pic>
      <p:pic>
        <p:nvPicPr>
          <p:cNvPr id="17" name="Picture 16" descr="out06-vert"/>
          <p:cNvPicPr>
            <a:picLocks noChangeAspect="1"/>
          </p:cNvPicPr>
          <p:nvPr/>
        </p:nvPicPr>
        <p:blipFill>
          <a:blip r:embed="rId4"/>
          <a:stretch>
            <a:fillRect/>
          </a:stretch>
        </p:blipFill>
        <p:spPr>
          <a:xfrm>
            <a:off x="9310370" y="1476375"/>
            <a:ext cx="2513965" cy="4320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pPr algn="ctr"/>
            <a:r>
              <a:rPr lang="en-IN" altLang="en-US" dirty="0">
                <a:latin typeface="Britannic Bold" panose="020B0903060703020204" charset="0"/>
                <a:cs typeface="Britannic Bold" panose="020B0903060703020204" charset="0"/>
                <a:sym typeface="+mn-ea"/>
              </a:rPr>
              <a:t>Result Analysis</a:t>
            </a:r>
            <a:endParaRPr lang="en-IN" dirty="0"/>
          </a:p>
        </p:txBody>
      </p:sp>
      <p:pic>
        <p:nvPicPr>
          <p:cNvPr id="6" name="nav">
            <a:hlinkClick r:id="" action="ppaction://media"/>
          </p:cNvPr>
          <p:cNvPicPr>
            <a:picLocks noChangeAspect="1"/>
          </p:cNvPicPr>
          <p:nvPr>
            <p:ph idx="1"/>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408305" y="1826895"/>
            <a:ext cx="11375390" cy="320421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6"/>
                </p:tgtEl>
              </p:cMediaNode>
            </p:video>
            <p:seq concurrent="1" nextAc="seek">
              <p:cTn id="3" restart="whenNotActive" fill="hold" evtFilter="cancelBubble" nodeType="interactiveSeq">
                <p:stCondLst>
                  <p:cond evt="onClick" delay="0">
                    <p:tgtEl>
                      <p:spTgt spid="6"/>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a:solidFill>
                  <a:schemeClr val="bg1"/>
                </a:solidFill>
                <a:latin typeface="Britannic Bold" panose="020B0903060703020204" charset="0"/>
                <a:cs typeface="Britannic Bold" panose="020B0903060703020204" charset="0"/>
                <a:sym typeface="+mn-ea"/>
              </a:rPr>
              <a:t>Future Work</a:t>
            </a:r>
            <a:endParaRPr lang="en-IN">
              <a:solidFill>
                <a:schemeClr val="bg1"/>
              </a:solidFill>
              <a:latin typeface="Britannic Bold" panose="020B0903060703020204" charset="0"/>
              <a:cs typeface="Britannic Bold" panose="020B0903060703020204" charset="0"/>
              <a:sym typeface="+mn-ea"/>
            </a:endParaRPr>
          </a:p>
        </p:txBody>
      </p:sp>
      <p:sp>
        <p:nvSpPr>
          <p:cNvPr id="3" name="Content Placeholder 2"/>
          <p:cNvSpPr>
            <a:spLocks noGrp="1"/>
          </p:cNvSpPr>
          <p:nvPr>
            <p:ph sz="half" idx="1"/>
          </p:nvPr>
        </p:nvSpPr>
        <p:spPr/>
        <p:txBody>
          <a:bodyPr>
            <a:noAutofit/>
          </a:bodyPr>
          <a:lstStyle/>
          <a:p>
            <a:pPr marL="0" indent="0">
              <a:buNone/>
            </a:pPr>
            <a:r>
              <a:rPr lang="en-IN" sz="2400">
                <a:solidFill>
                  <a:schemeClr val="bg1"/>
                </a:solidFill>
              </a:rPr>
              <a:t>Interface an actual robot capable of communicating with the localization and navigation components using MQTT/TCP/HTTP or other suitable protocols. </a:t>
            </a:r>
            <a:endParaRPr lang="en-IN" sz="2400">
              <a:solidFill>
                <a:schemeClr val="bg1"/>
              </a:solidFill>
            </a:endParaRPr>
          </a:p>
          <a:p>
            <a:pPr marL="0" indent="0">
              <a:buNone/>
            </a:pPr>
            <a:endParaRPr lang="en-IN" sz="2400">
              <a:solidFill>
                <a:schemeClr val="bg1"/>
              </a:solidFill>
            </a:endParaRPr>
          </a:p>
          <a:p>
            <a:pPr marL="0" indent="0">
              <a:buNone/>
            </a:pPr>
            <a:r>
              <a:rPr lang="en-IN" sz="2400">
                <a:solidFill>
                  <a:schemeClr val="bg1"/>
                </a:solidFill>
              </a:rPr>
              <a:t>This eventually can be extended to a swarm of robots with common waypoints but autonomous (vision-guided) navigation in a controlled environment.</a:t>
            </a:r>
            <a:endParaRPr lang="en-IN" sz="2400">
              <a:solidFill>
                <a:schemeClr val="bg1"/>
              </a:solidFill>
            </a:endParaRPr>
          </a:p>
        </p:txBody>
      </p:sp>
      <p:pic>
        <p:nvPicPr>
          <p:cNvPr id="9" name="Content Placeholder 8" descr="view-1"/>
          <p:cNvPicPr>
            <a:picLocks noGrp="1" noChangeAspect="1"/>
          </p:cNvPicPr>
          <p:nvPr>
            <p:ph sz="half" idx="2"/>
          </p:nvPr>
        </p:nvPicPr>
        <p:blipFill>
          <a:blip r:embed="rId1"/>
          <a:stretch>
            <a:fillRect/>
          </a:stretch>
        </p:blipFill>
        <p:spPr>
          <a:xfrm>
            <a:off x="6313170" y="1825625"/>
            <a:ext cx="4899025" cy="435165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838200" y="394970"/>
            <a:ext cx="10515600" cy="1325563"/>
          </a:xfrm>
        </p:spPr>
        <p:txBody>
          <a:bodyPr>
            <a:normAutofit/>
          </a:bodyPr>
          <a:lstStyle/>
          <a:p>
            <a:pPr algn="ctr"/>
            <a:r>
              <a:rPr lang="en-IN" altLang="en-US">
                <a:solidFill>
                  <a:schemeClr val="tx1"/>
                </a:solidFill>
                <a:latin typeface="Britannic Bold" panose="020B0903060703020204" charset="0"/>
                <a:cs typeface="Britannic Bold" panose="020B0903060703020204" charset="0"/>
                <a:sym typeface="+mn-ea"/>
              </a:rPr>
              <a:t>Conclusion</a:t>
            </a:r>
            <a:endParaRPr lang="en-IN" altLang="en-US">
              <a:solidFill>
                <a:schemeClr val="tx1"/>
              </a:solidFill>
              <a:latin typeface="Britannic Bold" panose="020B0903060703020204" charset="0"/>
              <a:cs typeface="Britannic Bold" panose="020B0903060703020204" charset="0"/>
              <a:sym typeface="+mn-ea"/>
            </a:endParaRPr>
          </a:p>
        </p:txBody>
      </p:sp>
      <p:sp>
        <p:nvSpPr>
          <p:cNvPr id="6" name="Text Box 5"/>
          <p:cNvSpPr txBox="1"/>
          <p:nvPr/>
        </p:nvSpPr>
        <p:spPr>
          <a:xfrm>
            <a:off x="2214880" y="1984375"/>
            <a:ext cx="8061960" cy="3784600"/>
          </a:xfrm>
          <a:prstGeom prst="rect">
            <a:avLst/>
          </a:prstGeom>
          <a:noFill/>
        </p:spPr>
        <p:txBody>
          <a:bodyPr wrap="square" rtlCol="0">
            <a:spAutoFit/>
          </a:bodyPr>
          <a:lstStyle/>
          <a:p>
            <a:r>
              <a:rPr lang="en-IN" altLang="en-US" sz="2400">
                <a:solidFill>
                  <a:schemeClr val="tx1"/>
                </a:solidFill>
              </a:rPr>
              <a:t>Localization of mobile robots in 2D space is indeed a challenging task but with more emerging technologies like ArUco and other fiducial markers, vision based detection and pose estimation is now achievable at a large scale.</a:t>
            </a:r>
            <a:endParaRPr lang="en-IN" altLang="en-US" sz="2400">
              <a:solidFill>
                <a:schemeClr val="tx1"/>
              </a:solidFill>
            </a:endParaRPr>
          </a:p>
          <a:p>
            <a:endParaRPr lang="en-IN" altLang="en-US" sz="2400">
              <a:solidFill>
                <a:schemeClr val="tx1"/>
              </a:solidFill>
            </a:endParaRPr>
          </a:p>
          <a:p>
            <a:r>
              <a:rPr lang="en-IN" altLang="en-US" sz="2400">
                <a:solidFill>
                  <a:schemeClr val="tx1"/>
                </a:solidFill>
              </a:rPr>
              <a:t>Through our project ArUco-Nav, we have successfully achieved an accurate simulation of robot (or a robot cluster) detection using ArUco tags and localization of their coordinates in 2D space through the use of overhead cameras and image processing using the OpenCV python library.</a:t>
            </a:r>
            <a:endParaRPr lang="en-IN" altLang="en-US" sz="2400">
              <a:solidFill>
                <a:schemeClr val="tx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5000"/>
          </a:blip>
          <a:stretch>
            <a:fillRect/>
          </a:stretch>
        </a:blipFill>
        <a:effectLst/>
      </p:bgPr>
    </p:bg>
    <p:spTree>
      <p:nvGrpSpPr>
        <p:cNvPr id="1" name=""/>
        <p:cNvGrpSpPr/>
        <p:nvPr/>
      </p:nvGrpSpPr>
      <p:grpSpPr>
        <a:xfrm>
          <a:off x="0" y="0"/>
          <a:ext cx="0" cy="0"/>
          <a:chOff x="0" y="0"/>
          <a:chExt cx="0" cy="0"/>
        </a:xfrm>
      </p:grpSpPr>
      <p:sp>
        <p:nvSpPr>
          <p:cNvPr id="5" name="Text Box 4"/>
          <p:cNvSpPr txBox="1"/>
          <p:nvPr/>
        </p:nvSpPr>
        <p:spPr>
          <a:xfrm>
            <a:off x="942976" y="1613535"/>
            <a:ext cx="10536555" cy="3630930"/>
          </a:xfrm>
          <a:prstGeom prst="rect">
            <a:avLst/>
          </a:prstGeom>
          <a:noFill/>
        </p:spPr>
        <p:txBody>
          <a:bodyPr wrap="none" rtlCol="0">
            <a:spAutoFit/>
          </a:bodyPr>
          <a:lstStyle/>
          <a:p>
            <a:pPr algn="ctr"/>
            <a:r>
              <a:rPr lang="en-IN" altLang="en-US" sz="11500" b="1">
                <a:latin typeface="Britannic Bold" panose="020B0903060703020204" charset="0"/>
                <a:cs typeface="Britannic Bold" panose="020B0903060703020204" charset="0"/>
              </a:rPr>
              <a:t>THANK YOU </a:t>
            </a:r>
            <a:endParaRPr lang="en-IN" altLang="en-US" sz="11500" b="1">
              <a:latin typeface="Britannic Bold" panose="020B0903060703020204" charset="0"/>
              <a:cs typeface="Britannic Bold" panose="020B0903060703020204" charset="0"/>
            </a:endParaRPr>
          </a:p>
          <a:p>
            <a:pPr algn="ctr"/>
            <a:r>
              <a:rPr lang="en-IN" altLang="en-US" sz="11500" b="1">
                <a:latin typeface="Britannic Bold" panose="020B0903060703020204" charset="0"/>
                <a:cs typeface="Britannic Bold" panose="020B0903060703020204" charset="0"/>
              </a:rPr>
              <a:t>FOR WATCHING!</a:t>
            </a:r>
            <a:endParaRPr lang="en-IN" altLang="en-US" sz="11500" b="1">
              <a:latin typeface="Britannic Bold" panose="020B0903060703020204" charset="0"/>
              <a:cs typeface="Britannic Bold" panose="020B090306070302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p:cNvSpPr txBox="1"/>
          <p:nvPr/>
        </p:nvSpPr>
        <p:spPr>
          <a:xfrm>
            <a:off x="3331698" y="347924"/>
            <a:ext cx="5528603" cy="768350"/>
          </a:xfrm>
          <a:prstGeom prst="rect">
            <a:avLst/>
          </a:prstGeom>
          <a:noFill/>
        </p:spPr>
        <p:txBody>
          <a:bodyPr wrap="square" rtlCol="0">
            <a:spAutoFit/>
          </a:bodyPr>
          <a:lstStyle/>
          <a:p>
            <a:pPr algn="ctr"/>
            <a:r>
              <a:rPr lang="en-IN" sz="4400" dirty="0">
                <a:solidFill>
                  <a:schemeClr val="bg1"/>
                </a:solidFill>
                <a:latin typeface="Britannic Bold" panose="020B0903060703020204" charset="0"/>
                <a:cs typeface="Britannic Bold" panose="020B0903060703020204" charset="0"/>
              </a:rPr>
              <a:t>Literature Review</a:t>
            </a:r>
            <a:endParaRPr lang="en-IN" sz="4400" dirty="0">
              <a:solidFill>
                <a:schemeClr val="bg1"/>
              </a:solidFill>
              <a:latin typeface="Britannic Bold" panose="020B0903060703020204" charset="0"/>
              <a:cs typeface="Britannic Bold" panose="020B0903060703020204" charset="0"/>
            </a:endParaRPr>
          </a:p>
        </p:txBody>
      </p:sp>
      <p:sp>
        <p:nvSpPr>
          <p:cNvPr id="6" name="TextBox 5"/>
          <p:cNvSpPr txBox="1"/>
          <p:nvPr/>
        </p:nvSpPr>
        <p:spPr>
          <a:xfrm>
            <a:off x="618978" y="1278255"/>
            <a:ext cx="11029071" cy="2306955"/>
          </a:xfrm>
          <a:prstGeom prst="rect">
            <a:avLst/>
          </a:prstGeom>
          <a:noFill/>
        </p:spPr>
        <p:txBody>
          <a:bodyPr wrap="square" rtlCol="0">
            <a:spAutoFit/>
          </a:bodyPr>
          <a:lstStyle/>
          <a:p>
            <a:r>
              <a:rPr lang="en-IN" dirty="0">
                <a:solidFill>
                  <a:schemeClr val="bg1"/>
                </a:solidFill>
              </a:rPr>
              <a:t>Navigation is one of the most challenging competencies required of a mobile robot. Success in navigation requires success at the four different stages: </a:t>
            </a:r>
            <a:endParaRPr lang="en-IN" dirty="0">
              <a:solidFill>
                <a:schemeClr val="bg1"/>
              </a:solidFill>
            </a:endParaRPr>
          </a:p>
          <a:p>
            <a:endParaRPr lang="en-IN" dirty="0">
              <a:solidFill>
                <a:schemeClr val="bg1"/>
              </a:solidFill>
            </a:endParaRPr>
          </a:p>
          <a:p>
            <a:r>
              <a:rPr lang="en-IN" dirty="0">
                <a:solidFill>
                  <a:schemeClr val="bg1"/>
                </a:solidFill>
              </a:rPr>
              <a:t>1. Perception- the robot must interpret its sensors to extract meaningful data</a:t>
            </a:r>
            <a:endParaRPr lang="en-IN" dirty="0">
              <a:solidFill>
                <a:schemeClr val="bg1"/>
              </a:solidFill>
            </a:endParaRPr>
          </a:p>
          <a:p>
            <a:r>
              <a:rPr lang="en-IN" dirty="0">
                <a:solidFill>
                  <a:schemeClr val="bg1"/>
                </a:solidFill>
              </a:rPr>
              <a:t>2. Localization- the robot must determine its position in the environment</a:t>
            </a:r>
            <a:endParaRPr lang="en-IN" dirty="0">
              <a:solidFill>
                <a:schemeClr val="bg1"/>
              </a:solidFill>
            </a:endParaRPr>
          </a:p>
          <a:p>
            <a:r>
              <a:rPr lang="en-IN" dirty="0">
                <a:solidFill>
                  <a:schemeClr val="bg1"/>
                </a:solidFill>
              </a:rPr>
              <a:t>3. Cognition- the robot must decide how to act to achieve its goals</a:t>
            </a:r>
            <a:endParaRPr lang="en-IN" dirty="0">
              <a:solidFill>
                <a:schemeClr val="bg1"/>
              </a:solidFill>
            </a:endParaRPr>
          </a:p>
          <a:p>
            <a:r>
              <a:rPr lang="en-IN" dirty="0">
                <a:solidFill>
                  <a:schemeClr val="bg1"/>
                </a:solidFill>
              </a:rPr>
              <a:t>4. Motion control- the robot must modulate its motor outputs to achieve the desired trajectory</a:t>
            </a:r>
            <a:endParaRPr lang="en-IN" dirty="0">
              <a:solidFill>
                <a:schemeClr val="bg1"/>
              </a:solidFill>
            </a:endParaRPr>
          </a:p>
          <a:p>
            <a:endParaRPr lang="en-IN" dirty="0">
              <a:solidFill>
                <a:schemeClr val="bg1"/>
              </a:solidFill>
            </a:endParaRPr>
          </a:p>
        </p:txBody>
      </p:sp>
      <p:sp>
        <p:nvSpPr>
          <p:cNvPr id="7" name="TextBox 6"/>
          <p:cNvSpPr txBox="1"/>
          <p:nvPr/>
        </p:nvSpPr>
        <p:spPr>
          <a:xfrm>
            <a:off x="618978" y="3393987"/>
            <a:ext cx="10902462" cy="1200329"/>
          </a:xfrm>
          <a:prstGeom prst="rect">
            <a:avLst/>
          </a:prstGeom>
          <a:noFill/>
        </p:spPr>
        <p:txBody>
          <a:bodyPr wrap="square" rtlCol="0">
            <a:spAutoFit/>
          </a:bodyPr>
          <a:lstStyle/>
          <a:p>
            <a:r>
              <a:rPr lang="en-US" dirty="0">
                <a:solidFill>
                  <a:schemeClr val="bg1"/>
                </a:solidFill>
              </a:rPr>
              <a:t>For most use cases GPS is used for localization and navigation, which is based on the concept of triangulation to give the current location of any object in 3D space. But sadly, it cannot be used in a small or compact environment, like, for indoor navigation. </a:t>
            </a:r>
            <a:r>
              <a:rPr lang="en-IN" dirty="0">
                <a:solidFill>
                  <a:schemeClr val="bg1"/>
                </a:solidFill>
              </a:rPr>
              <a:t>For this </a:t>
            </a:r>
            <a:r>
              <a:rPr lang="en-US" dirty="0">
                <a:solidFill>
                  <a:schemeClr val="bg1"/>
                </a:solidFill>
              </a:rPr>
              <a:t>alternatively we have IR sensors, LiDAR sensors, Camera sensors, etc. which can be used to sense the environment and make informed decision.</a:t>
            </a:r>
            <a:endParaRPr lang="en-IN" dirty="0">
              <a:solidFill>
                <a:schemeClr val="bg1"/>
              </a:solidFill>
            </a:endParaRPr>
          </a:p>
        </p:txBody>
      </p:sp>
      <p:sp>
        <p:nvSpPr>
          <p:cNvPr id="8" name="TextBox 7"/>
          <p:cNvSpPr txBox="1"/>
          <p:nvPr/>
        </p:nvSpPr>
        <p:spPr>
          <a:xfrm>
            <a:off x="618978" y="4699097"/>
            <a:ext cx="11324493" cy="1200329"/>
          </a:xfrm>
          <a:prstGeom prst="rect">
            <a:avLst/>
          </a:prstGeom>
          <a:noFill/>
        </p:spPr>
        <p:txBody>
          <a:bodyPr wrap="square" rtlCol="0">
            <a:spAutoFit/>
          </a:bodyPr>
          <a:lstStyle/>
          <a:p>
            <a:r>
              <a:rPr lang="en-US" dirty="0">
                <a:solidFill>
                  <a:schemeClr val="bg1"/>
                </a:solidFill>
              </a:rPr>
              <a:t>These sensors help in determining the position of the bot relative to some reference point in the environment. At every passing moment these sensors are passing data which when compared to the current environment, gives the relative position of the bot.</a:t>
            </a:r>
            <a:endParaRPr lang="en-IN" dirty="0">
              <a:solidFill>
                <a:schemeClr val="bg1"/>
              </a:solidFill>
            </a:endParaRPr>
          </a:p>
          <a:p>
            <a:endParaRPr lang="en-IN"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6437" y="323557"/>
            <a:ext cx="11071274" cy="1477328"/>
          </a:xfrm>
          <a:prstGeom prst="rect">
            <a:avLst/>
          </a:prstGeom>
          <a:noFill/>
        </p:spPr>
        <p:txBody>
          <a:bodyPr wrap="square" rtlCol="0">
            <a:spAutoFit/>
          </a:bodyPr>
          <a:lstStyle/>
          <a:p>
            <a:r>
              <a:rPr lang="en-US" dirty="0"/>
              <a:t>To build a system like this we would need a lot of these sensors and actuators that sense and manipulate the environment and change the bot’s position. But there are limitations:</a:t>
            </a:r>
            <a:endParaRPr lang="en-IN" dirty="0"/>
          </a:p>
          <a:p>
            <a:r>
              <a:rPr lang="en-US" dirty="0"/>
              <a:t>1. These sensors and actuators are actually very error prone. </a:t>
            </a:r>
            <a:endParaRPr lang="en-IN" dirty="0"/>
          </a:p>
          <a:p>
            <a:r>
              <a:rPr lang="en-US" dirty="0"/>
              <a:t>2. Stacking up so many sensors on a single bot makes the whole process of localization and navigation very complex and setup becomes too expensive.</a:t>
            </a:r>
            <a:endParaRPr lang="en-IN" dirty="0"/>
          </a:p>
        </p:txBody>
      </p:sp>
      <p:pic>
        <p:nvPicPr>
          <p:cNvPr id="8" name="Picture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441583" y="2349301"/>
            <a:ext cx="2889251" cy="2427996"/>
          </a:xfrm>
          <a:prstGeom prst="rect">
            <a:avLst/>
          </a:prstGeom>
        </p:spPr>
      </p:pic>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3410" y="2349301"/>
            <a:ext cx="3237328" cy="2427996"/>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012" y="2349302"/>
            <a:ext cx="3075553" cy="2427995"/>
          </a:xfrm>
          <a:prstGeom prst="rect">
            <a:avLst/>
          </a:prstGeom>
        </p:spPr>
      </p:pic>
      <p:sp>
        <p:nvSpPr>
          <p:cNvPr id="13" name="TextBox 12"/>
          <p:cNvSpPr txBox="1"/>
          <p:nvPr/>
        </p:nvSpPr>
        <p:spPr>
          <a:xfrm>
            <a:off x="505802" y="5683618"/>
            <a:ext cx="11071274" cy="646331"/>
          </a:xfrm>
          <a:prstGeom prst="rect">
            <a:avLst/>
          </a:prstGeom>
          <a:noFill/>
        </p:spPr>
        <p:txBody>
          <a:bodyPr wrap="square" rtlCol="0">
            <a:spAutoFit/>
          </a:bodyPr>
          <a:lstStyle/>
          <a:p>
            <a:r>
              <a:rPr lang="en-US" dirty="0"/>
              <a:t>Each of these systems requires lot of hardware components that are very expensive and the overall design becomes very complex.</a:t>
            </a:r>
            <a:endParaRPr lang="en-IN" dirty="0"/>
          </a:p>
        </p:txBody>
      </p:sp>
      <p:sp>
        <p:nvSpPr>
          <p:cNvPr id="14" name="TextBox 13"/>
          <p:cNvSpPr txBox="1"/>
          <p:nvPr/>
        </p:nvSpPr>
        <p:spPr>
          <a:xfrm>
            <a:off x="972338" y="4956382"/>
            <a:ext cx="2264899" cy="369332"/>
          </a:xfrm>
          <a:prstGeom prst="rect">
            <a:avLst/>
          </a:prstGeom>
          <a:noFill/>
        </p:spPr>
        <p:txBody>
          <a:bodyPr wrap="square" rtlCol="0">
            <a:spAutoFit/>
          </a:bodyPr>
          <a:lstStyle/>
          <a:p>
            <a:pPr algn="ctr"/>
            <a:r>
              <a:rPr lang="en-US" dirty="0"/>
              <a:t>Camera mounted bot</a:t>
            </a:r>
            <a:endParaRPr lang="en-IN" dirty="0"/>
          </a:p>
        </p:txBody>
      </p:sp>
      <p:sp>
        <p:nvSpPr>
          <p:cNvPr id="15" name="TextBox 14"/>
          <p:cNvSpPr txBox="1"/>
          <p:nvPr/>
        </p:nvSpPr>
        <p:spPr>
          <a:xfrm>
            <a:off x="4845148" y="4960936"/>
            <a:ext cx="2501704" cy="369332"/>
          </a:xfrm>
          <a:prstGeom prst="rect">
            <a:avLst/>
          </a:prstGeom>
          <a:noFill/>
        </p:spPr>
        <p:txBody>
          <a:bodyPr wrap="square" rtlCol="0">
            <a:spAutoFit/>
          </a:bodyPr>
          <a:lstStyle/>
          <a:p>
            <a:pPr algn="ctr"/>
            <a:r>
              <a:rPr lang="en-US" dirty="0"/>
              <a:t>LiDAR sensor based bot</a:t>
            </a:r>
            <a:endParaRPr lang="en-IN" dirty="0"/>
          </a:p>
        </p:txBody>
      </p:sp>
      <p:sp>
        <p:nvSpPr>
          <p:cNvPr id="16" name="TextBox 15"/>
          <p:cNvSpPr txBox="1"/>
          <p:nvPr/>
        </p:nvSpPr>
        <p:spPr>
          <a:xfrm>
            <a:off x="8635356" y="4956381"/>
            <a:ext cx="2501704" cy="369332"/>
          </a:xfrm>
          <a:prstGeom prst="rect">
            <a:avLst/>
          </a:prstGeom>
          <a:noFill/>
        </p:spPr>
        <p:txBody>
          <a:bodyPr wrap="square" rtlCol="0">
            <a:spAutoFit/>
          </a:bodyPr>
          <a:lstStyle/>
          <a:p>
            <a:pPr algn="ctr"/>
            <a:r>
              <a:rPr lang="en-US" dirty="0"/>
              <a:t>IR sensor based bot</a:t>
            </a: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560363" y="616636"/>
            <a:ext cx="11071274" cy="2031325"/>
          </a:xfrm>
          <a:prstGeom prst="rect">
            <a:avLst/>
          </a:prstGeom>
          <a:noFill/>
        </p:spPr>
        <p:txBody>
          <a:bodyPr wrap="square" rtlCol="0">
            <a:spAutoFit/>
          </a:bodyPr>
          <a:lstStyle/>
          <a:p>
            <a:r>
              <a:rPr lang="en-US" dirty="0">
                <a:solidFill>
                  <a:schemeClr val="bg1"/>
                </a:solidFill>
              </a:rPr>
              <a:t>So to achieve the same objective with the least possible efforts and at 1/10 the cost we can use </a:t>
            </a:r>
            <a:r>
              <a:rPr lang="en-US" dirty="0" err="1">
                <a:solidFill>
                  <a:schemeClr val="bg1"/>
                </a:solidFill>
              </a:rPr>
              <a:t>ArUco</a:t>
            </a:r>
            <a:r>
              <a:rPr lang="en-US" dirty="0">
                <a:solidFill>
                  <a:schemeClr val="bg1"/>
                </a:solidFill>
              </a:rPr>
              <a:t> markers for object detection and localization. </a:t>
            </a:r>
            <a:r>
              <a:rPr lang="en-US" dirty="0" err="1">
                <a:solidFill>
                  <a:schemeClr val="bg1"/>
                </a:solidFill>
              </a:rPr>
              <a:t>ArUco</a:t>
            </a:r>
            <a:r>
              <a:rPr lang="en-US" dirty="0">
                <a:solidFill>
                  <a:schemeClr val="bg1"/>
                </a:solidFill>
              </a:rPr>
              <a:t> marker is basically a 2D N*N matrix (N=4, 5, 6, …) of black and white square blocks. These </a:t>
            </a:r>
            <a:r>
              <a:rPr lang="en-US" dirty="0" err="1">
                <a:solidFill>
                  <a:schemeClr val="bg1"/>
                </a:solidFill>
              </a:rPr>
              <a:t>ArUco</a:t>
            </a:r>
            <a:r>
              <a:rPr lang="en-US" dirty="0">
                <a:solidFill>
                  <a:schemeClr val="bg1"/>
                </a:solidFill>
              </a:rPr>
              <a:t> markers can be easily detected by using any camera module. Everything required to do the </a:t>
            </a:r>
            <a:r>
              <a:rPr lang="en-US" dirty="0" err="1">
                <a:solidFill>
                  <a:schemeClr val="bg1"/>
                </a:solidFill>
              </a:rPr>
              <a:t>ArUco</a:t>
            </a:r>
            <a:r>
              <a:rPr lang="en-US" dirty="0">
                <a:solidFill>
                  <a:schemeClr val="bg1"/>
                </a:solidFill>
              </a:rPr>
              <a:t> marker detection is already available in the </a:t>
            </a:r>
            <a:r>
              <a:rPr lang="en-US" dirty="0" err="1">
                <a:solidFill>
                  <a:schemeClr val="bg1"/>
                </a:solidFill>
              </a:rPr>
              <a:t>ArUco</a:t>
            </a:r>
            <a:r>
              <a:rPr lang="en-US" dirty="0">
                <a:solidFill>
                  <a:schemeClr val="bg1"/>
                </a:solidFill>
              </a:rPr>
              <a:t> library. Advantages of this library is that it is fast, making it a good choice for video capturing, and the binary square markers are easily detectable. The final problem of localization and navigation is taken care of  by implementing certain mathematical functions to find out the position of the bot in 3D space and convert it into 2D (x, y) coordinates.</a:t>
            </a:r>
            <a:endParaRPr lang="en-IN" dirty="0">
              <a:solidFill>
                <a:schemeClr val="bg1"/>
              </a:solidFill>
            </a:endParaRPr>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8670" y="3194133"/>
            <a:ext cx="3730283" cy="2709605"/>
          </a:xfrm>
          <a:prstGeom prst="rect">
            <a:avLst/>
          </a:prstGeom>
        </p:spPr>
      </p:pic>
      <p:sp>
        <p:nvSpPr>
          <p:cNvPr id="8" name="TextBox 7"/>
          <p:cNvSpPr txBox="1"/>
          <p:nvPr/>
        </p:nvSpPr>
        <p:spPr>
          <a:xfrm>
            <a:off x="512297" y="6105378"/>
            <a:ext cx="3123028" cy="369332"/>
          </a:xfrm>
          <a:prstGeom prst="rect">
            <a:avLst/>
          </a:prstGeom>
          <a:noFill/>
        </p:spPr>
        <p:txBody>
          <a:bodyPr wrap="square" rtlCol="0">
            <a:spAutoFit/>
          </a:bodyPr>
          <a:lstStyle/>
          <a:p>
            <a:pPr algn="ctr"/>
            <a:r>
              <a:rPr lang="en-US" dirty="0" err="1">
                <a:solidFill>
                  <a:schemeClr val="bg1"/>
                </a:solidFill>
              </a:rPr>
              <a:t>ArUco</a:t>
            </a:r>
            <a:r>
              <a:rPr lang="en-US" dirty="0">
                <a:solidFill>
                  <a:schemeClr val="bg1"/>
                </a:solidFill>
              </a:rPr>
              <a:t> Markers</a:t>
            </a:r>
            <a:endParaRPr lang="en-IN" dirty="0">
              <a:solidFill>
                <a:schemeClr val="bg1"/>
              </a:solidFill>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8330" y="3194133"/>
            <a:ext cx="4003850" cy="2709606"/>
          </a:xfrm>
          <a:prstGeom prst="rect">
            <a:avLst/>
          </a:prstGeom>
        </p:spPr>
      </p:pic>
      <p:sp>
        <p:nvSpPr>
          <p:cNvPr id="11" name="TextBox 10"/>
          <p:cNvSpPr txBox="1"/>
          <p:nvPr/>
        </p:nvSpPr>
        <p:spPr>
          <a:xfrm>
            <a:off x="8398741" y="6105378"/>
            <a:ext cx="3123028" cy="369332"/>
          </a:xfrm>
          <a:prstGeom prst="rect">
            <a:avLst/>
          </a:prstGeom>
          <a:noFill/>
        </p:spPr>
        <p:txBody>
          <a:bodyPr wrap="square" rtlCol="0">
            <a:spAutoFit/>
          </a:bodyPr>
          <a:lstStyle/>
          <a:p>
            <a:pPr algn="ctr"/>
            <a:r>
              <a:rPr lang="en-US" dirty="0">
                <a:solidFill>
                  <a:schemeClr val="bg1"/>
                </a:solidFill>
              </a:rPr>
              <a:t>Simulated </a:t>
            </a:r>
            <a:r>
              <a:rPr lang="en-US" dirty="0" err="1">
                <a:solidFill>
                  <a:schemeClr val="bg1"/>
                </a:solidFill>
              </a:rPr>
              <a:t>ArUco</a:t>
            </a:r>
            <a:r>
              <a:rPr lang="en-US" dirty="0">
                <a:solidFill>
                  <a:schemeClr val="bg1"/>
                </a:solidFill>
              </a:rPr>
              <a:t> Markers</a:t>
            </a:r>
            <a:endParaRPr lang="en-IN" dirty="0">
              <a:solidFill>
                <a:schemeClr val="bg1"/>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4306" y="3194133"/>
            <a:ext cx="3771551" cy="2709605"/>
          </a:xfrm>
          <a:prstGeom prst="rect">
            <a:avLst/>
          </a:prstGeom>
        </p:spPr>
      </p:pic>
      <p:sp>
        <p:nvSpPr>
          <p:cNvPr id="14" name="TextBox 13"/>
          <p:cNvSpPr txBox="1"/>
          <p:nvPr/>
        </p:nvSpPr>
        <p:spPr>
          <a:xfrm>
            <a:off x="4387127" y="6105378"/>
            <a:ext cx="3123028" cy="369332"/>
          </a:xfrm>
          <a:prstGeom prst="rect">
            <a:avLst/>
          </a:prstGeom>
          <a:noFill/>
        </p:spPr>
        <p:txBody>
          <a:bodyPr wrap="square" rtlCol="0">
            <a:spAutoFit/>
          </a:bodyPr>
          <a:lstStyle/>
          <a:p>
            <a:pPr algn="ctr"/>
            <a:r>
              <a:rPr lang="en-US" dirty="0">
                <a:solidFill>
                  <a:schemeClr val="bg1"/>
                </a:solidFill>
              </a:rPr>
              <a:t>Detected </a:t>
            </a:r>
            <a:r>
              <a:rPr lang="en-US" dirty="0" err="1">
                <a:solidFill>
                  <a:schemeClr val="bg1"/>
                </a:solidFill>
              </a:rPr>
              <a:t>ArUco</a:t>
            </a:r>
            <a:r>
              <a:rPr lang="en-US" dirty="0">
                <a:solidFill>
                  <a:schemeClr val="bg1"/>
                </a:solidFill>
              </a:rPr>
              <a:t> Markers</a:t>
            </a:r>
            <a:endParaRPr lang="en-IN"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latin typeface="Britannic Bold" panose="020B0903060703020204" charset="0"/>
                <a:cs typeface="Britannic Bold" panose="020B0903060703020204" charset="0"/>
              </a:rPr>
              <a:t>Problem Definition</a:t>
            </a:r>
            <a:endParaRPr lang="en-IN" dirty="0">
              <a:latin typeface="Britannic Bold" panose="020B0903060703020204" charset="0"/>
              <a:cs typeface="Britannic Bold" panose="020B0903060703020204" charset="0"/>
            </a:endParaRPr>
          </a:p>
        </p:txBody>
      </p:sp>
      <p:sp>
        <p:nvSpPr>
          <p:cNvPr id="3" name="Content Placeholder 2"/>
          <p:cNvSpPr>
            <a:spLocks noGrp="1"/>
          </p:cNvSpPr>
          <p:nvPr>
            <p:ph idx="1"/>
          </p:nvPr>
        </p:nvSpPr>
        <p:spPr/>
        <p:txBody>
          <a:bodyPr>
            <a:normAutofit fontScale="92500" lnSpcReduction="20000"/>
          </a:bodyPr>
          <a:lstStyle/>
          <a:p>
            <a:pPr marL="0" indent="0">
              <a:buNone/>
            </a:pPr>
            <a:r>
              <a:rPr lang="en-US" dirty="0"/>
              <a:t>In this project we are attempting to achieve localization and waypoint navigation of bot using </a:t>
            </a:r>
            <a:r>
              <a:rPr lang="en-US" dirty="0" err="1"/>
              <a:t>ArUco</a:t>
            </a:r>
            <a:r>
              <a:rPr lang="en-US" dirty="0"/>
              <a:t> Markers to facilitate autonomous path traversal</a:t>
            </a:r>
            <a:r>
              <a:rPr lang="en-IN" altLang="en-US" dirty="0"/>
              <a:t>.</a:t>
            </a:r>
            <a:endParaRPr lang="en-US" dirty="0"/>
          </a:p>
          <a:p>
            <a:pPr marL="0" indent="0">
              <a:buNone/>
            </a:pPr>
            <a:r>
              <a:rPr lang="en-US" dirty="0"/>
              <a:t>The problem can be classified </a:t>
            </a:r>
            <a:r>
              <a:rPr lang="en-US"/>
              <a:t>into four </a:t>
            </a:r>
            <a:r>
              <a:rPr lang="en-US" dirty="0"/>
              <a:t>categories:</a:t>
            </a:r>
            <a:endParaRPr lang="en-US" dirty="0"/>
          </a:p>
          <a:p>
            <a:r>
              <a:rPr lang="en-US" b="1" dirty="0"/>
              <a:t>Localization</a:t>
            </a:r>
            <a:r>
              <a:rPr lang="en-US" dirty="0"/>
              <a:t>:  Finding the current position of the bot in the picture frame i.e. finding the x &amp; y coordinates of the bot.</a:t>
            </a:r>
            <a:endParaRPr lang="en-US" dirty="0"/>
          </a:p>
          <a:p>
            <a:r>
              <a:rPr lang="en-US" b="1" dirty="0"/>
              <a:t>Navigation</a:t>
            </a:r>
            <a:r>
              <a:rPr lang="en-US" dirty="0"/>
              <a:t>:  To navigate or move the bot from one location to another, where it tries to close in on the target waypoint.</a:t>
            </a:r>
            <a:endParaRPr lang="en-US" dirty="0"/>
          </a:p>
          <a:p>
            <a:r>
              <a:rPr lang="en-US" b="1" dirty="0"/>
              <a:t>Simulation</a:t>
            </a:r>
            <a:r>
              <a:rPr lang="en-US" dirty="0"/>
              <a:t>:  Simulate or relay the actions of the bot on a monitor screen. </a:t>
            </a:r>
            <a:endParaRPr lang="en-US" dirty="0"/>
          </a:p>
          <a:p>
            <a:r>
              <a:rPr lang="en-US" b="1" dirty="0"/>
              <a:t>Communication</a:t>
            </a:r>
            <a:r>
              <a:rPr lang="en-US" dirty="0"/>
              <a:t>: Setup an appropriate communication channel between the bot and our pc for relaying instructions to the bot to follow a predefined path.</a:t>
            </a: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4770782" y="969752"/>
            <a:ext cx="2650434" cy="461665"/>
          </a:xfrm>
          <a:prstGeom prst="rect">
            <a:avLst/>
          </a:prstGeom>
          <a:noFill/>
        </p:spPr>
        <p:txBody>
          <a:bodyPr wrap="square" rtlCol="0">
            <a:spAutoFit/>
          </a:bodyPr>
          <a:lstStyle/>
          <a:p>
            <a:pPr algn="ctr"/>
            <a:r>
              <a:rPr lang="en-US" sz="2400" b="1" dirty="0">
                <a:solidFill>
                  <a:schemeClr val="bg1"/>
                </a:solidFill>
              </a:rPr>
              <a:t>Project Work-Flow</a:t>
            </a:r>
            <a:endParaRPr lang="en-IN" sz="2400" b="1" dirty="0">
              <a:solidFill>
                <a:schemeClr val="bg1"/>
              </a:solidFill>
            </a:endParaRPr>
          </a:p>
        </p:txBody>
      </p:sp>
      <p:pic>
        <p:nvPicPr>
          <p:cNvPr id="5" name="Picture 4" descr="flow"/>
          <p:cNvPicPr/>
          <p:nvPr/>
        </p:nvPicPr>
        <p:blipFill>
          <a:blip r:embed="rId1"/>
          <a:stretch>
            <a:fillRect/>
          </a:stretch>
        </p:blipFill>
        <p:spPr>
          <a:xfrm>
            <a:off x="2287905" y="1492250"/>
            <a:ext cx="7616190" cy="4963160"/>
          </a:xfrm>
          <a:prstGeom prst="rect">
            <a:avLst/>
          </a:prstGeom>
          <a:effectLst>
            <a:glow rad="50800">
              <a:schemeClr val="bg1">
                <a:alpha val="85000"/>
              </a:schemeClr>
            </a:glow>
          </a:effectLst>
        </p:spPr>
      </p:pic>
      <p:sp>
        <p:nvSpPr>
          <p:cNvPr id="6" name="Title 1"/>
          <p:cNvSpPr>
            <a:spLocks noGrp="1"/>
          </p:cNvSpPr>
          <p:nvPr>
            <p:ph type="title"/>
          </p:nvPr>
        </p:nvSpPr>
        <p:spPr>
          <a:xfrm>
            <a:off x="838199" y="114835"/>
            <a:ext cx="10515600" cy="852242"/>
          </a:xfrm>
        </p:spPr>
        <p:txBody>
          <a:bodyPr/>
          <a:lstStyle/>
          <a:p>
            <a:pPr algn="ctr"/>
            <a:r>
              <a:rPr lang="en-IN" dirty="0">
                <a:solidFill>
                  <a:schemeClr val="bg1"/>
                </a:solidFill>
                <a:latin typeface="Britannic Bold" panose="020B0903060703020204" charset="0"/>
                <a:cs typeface="Britannic Bold" panose="020B0903060703020204" charset="0"/>
              </a:rPr>
              <a:t>Work-Flow Diagram</a:t>
            </a:r>
            <a:endParaRPr lang="en-IN"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31026" y="219372"/>
            <a:ext cx="2729948" cy="461665"/>
          </a:xfrm>
          <a:prstGeom prst="rect">
            <a:avLst/>
          </a:prstGeom>
          <a:noFill/>
        </p:spPr>
        <p:txBody>
          <a:bodyPr wrap="square" rtlCol="0">
            <a:spAutoFit/>
          </a:bodyPr>
          <a:lstStyle/>
          <a:p>
            <a:pPr algn="ctr"/>
            <a:r>
              <a:rPr lang="en-US" sz="2400" b="1" dirty="0"/>
              <a:t>System Architecture</a:t>
            </a:r>
            <a:endParaRPr lang="en-IN" sz="2400" b="1" dirty="0"/>
          </a:p>
        </p:txBody>
      </p:sp>
      <p:pic>
        <p:nvPicPr>
          <p:cNvPr id="5" name="Picture 4" descr="workflow"/>
          <p:cNvPicPr/>
          <p:nvPr/>
        </p:nvPicPr>
        <p:blipFill>
          <a:blip r:embed="rId1"/>
          <a:stretch>
            <a:fillRect/>
          </a:stretch>
        </p:blipFill>
        <p:spPr>
          <a:xfrm>
            <a:off x="2259806" y="787367"/>
            <a:ext cx="7672388" cy="5851261"/>
          </a:xfrm>
          <a:prstGeom prst="rect">
            <a:avLst/>
          </a:prstGeom>
          <a:ln w="12700">
            <a:solidFill>
              <a:schemeClr val="tx1"/>
            </a:solid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87325"/>
            <a:ext cx="10515600" cy="1325563"/>
          </a:xfrm>
        </p:spPr>
        <p:txBody>
          <a:bodyPr/>
          <a:lstStyle/>
          <a:p>
            <a:pPr algn="ctr"/>
            <a:r>
              <a:rPr lang="en-IN" altLang="en-US">
                <a:solidFill>
                  <a:schemeClr val="bg1"/>
                </a:solidFill>
                <a:latin typeface="Britannic Bold" panose="020B0903060703020204" charset="0"/>
                <a:cs typeface="Britannic Bold" panose="020B0903060703020204" charset="0"/>
              </a:rPr>
              <a:t>Methodology</a:t>
            </a:r>
            <a:endParaRPr lang="en-IN" altLang="en-US">
              <a:solidFill>
                <a:schemeClr val="bg1"/>
              </a:solidFill>
              <a:latin typeface="Britannic Bold" panose="020B0903060703020204" charset="0"/>
              <a:cs typeface="Britannic Bold" panose="020B0903060703020204" charset="0"/>
            </a:endParaRPr>
          </a:p>
        </p:txBody>
      </p:sp>
      <p:sp>
        <p:nvSpPr>
          <p:cNvPr id="3" name="Content Placeholder 2"/>
          <p:cNvSpPr>
            <a:spLocks noGrp="1"/>
          </p:cNvSpPr>
          <p:nvPr>
            <p:ph idx="1"/>
          </p:nvPr>
        </p:nvSpPr>
        <p:spPr>
          <a:xfrm>
            <a:off x="838200" y="1362075"/>
            <a:ext cx="10515600" cy="4351338"/>
          </a:xfrm>
        </p:spPr>
        <p:txBody>
          <a:bodyPr>
            <a:noAutofit/>
          </a:bodyPr>
          <a:lstStyle/>
          <a:p>
            <a:pPr marL="0" indent="0">
              <a:buNone/>
            </a:pPr>
            <a:r>
              <a:rPr lang="en-US" sz="2400">
                <a:solidFill>
                  <a:schemeClr val="bg1"/>
                </a:solidFill>
              </a:rPr>
              <a:t>In this project we’ve tried to address the issue of indoor navigation using image processing which is implemented with the help of the </a:t>
            </a:r>
            <a:r>
              <a:rPr lang="en-IN" altLang="en-US" sz="2400">
                <a:solidFill>
                  <a:schemeClr val="bg1"/>
                </a:solidFill>
              </a:rPr>
              <a:t>O</a:t>
            </a:r>
            <a:r>
              <a:rPr lang="en-US" sz="2400">
                <a:solidFill>
                  <a:schemeClr val="bg1"/>
                </a:solidFill>
              </a:rPr>
              <a:t>pen</a:t>
            </a:r>
            <a:r>
              <a:rPr lang="en-IN" altLang="en-US" sz="2400">
                <a:solidFill>
                  <a:schemeClr val="bg1"/>
                </a:solidFill>
              </a:rPr>
              <a:t>CV</a:t>
            </a:r>
            <a:r>
              <a:rPr lang="en-US" sz="2400">
                <a:solidFill>
                  <a:schemeClr val="bg1"/>
                </a:solidFill>
              </a:rPr>
              <a:t> python module.</a:t>
            </a:r>
            <a:endParaRPr lang="en-US" sz="2400">
              <a:solidFill>
                <a:schemeClr val="bg1"/>
              </a:solidFill>
            </a:endParaRPr>
          </a:p>
          <a:p>
            <a:pPr marL="0" indent="0">
              <a:buNone/>
            </a:pPr>
            <a:r>
              <a:rPr lang="en-US" sz="2400">
                <a:solidFill>
                  <a:schemeClr val="bg1"/>
                </a:solidFill>
              </a:rPr>
              <a:t>Open</a:t>
            </a:r>
            <a:r>
              <a:rPr lang="en-IN" altLang="en-US" sz="2400">
                <a:solidFill>
                  <a:schemeClr val="bg1"/>
                </a:solidFill>
              </a:rPr>
              <a:t>CV</a:t>
            </a:r>
            <a:r>
              <a:rPr lang="en-US" sz="2400">
                <a:solidFill>
                  <a:schemeClr val="bg1"/>
                </a:solidFill>
              </a:rPr>
              <a:t> helps in successfully detecting the aruco markers and identifying the </a:t>
            </a:r>
            <a:r>
              <a:rPr lang="en-IN" altLang="en-US" sz="2400">
                <a:solidFill>
                  <a:schemeClr val="bg1"/>
                </a:solidFill>
              </a:rPr>
              <a:t>centre coordinates along with the corner values. </a:t>
            </a:r>
            <a:r>
              <a:rPr lang="en-IN" sz="2400">
                <a:solidFill>
                  <a:schemeClr val="bg1"/>
                </a:solidFill>
              </a:rPr>
              <a:t>The heading of the robot (in this case the virtual pseudo North direction) is shown using a different color.</a:t>
            </a:r>
            <a:endParaRPr lang="en-US" sz="2400">
              <a:solidFill>
                <a:schemeClr val="bg1"/>
              </a:solidFill>
            </a:endParaRPr>
          </a:p>
          <a:p>
            <a:pPr marL="0" indent="0">
              <a:buNone/>
            </a:pPr>
            <a:r>
              <a:rPr lang="en-US" sz="2400">
                <a:solidFill>
                  <a:schemeClr val="bg1"/>
                </a:solidFill>
              </a:rPr>
              <a:t>The x and y coordinates are mathematically computed by keeping the top-left corner as the point of reference. The centre of the aruco marker is calculated at the video source i.e. the smartphone and the data is relayed to the server which then calculates the distance between the x </a:t>
            </a:r>
            <a:r>
              <a:rPr lang="en-IN" altLang="en-US" sz="2400">
                <a:solidFill>
                  <a:schemeClr val="bg1"/>
                </a:solidFill>
              </a:rPr>
              <a:t>and</a:t>
            </a:r>
            <a:r>
              <a:rPr lang="en-US" sz="2400">
                <a:solidFill>
                  <a:schemeClr val="bg1"/>
                </a:solidFill>
              </a:rPr>
              <a:t> y coordinates of aruco marker and x </a:t>
            </a:r>
            <a:r>
              <a:rPr lang="en-IN" altLang="en-US" sz="2400">
                <a:solidFill>
                  <a:schemeClr val="bg1"/>
                </a:solidFill>
              </a:rPr>
              <a:t>and</a:t>
            </a:r>
            <a:r>
              <a:rPr lang="en-US" sz="2400">
                <a:solidFill>
                  <a:schemeClr val="bg1"/>
                </a:solidFill>
              </a:rPr>
              <a:t> y coordinates of the target. </a:t>
            </a:r>
            <a:endParaRPr lang="en-US" sz="2400">
              <a:solidFill>
                <a:schemeClr val="bg1"/>
              </a:solidFill>
            </a:endParaRPr>
          </a:p>
          <a:p>
            <a:pPr marL="0" indent="0">
              <a:buNone/>
            </a:pPr>
            <a:r>
              <a:rPr lang="en-US" sz="2400">
                <a:solidFill>
                  <a:schemeClr val="bg1"/>
                </a:solidFill>
              </a:rPr>
              <a:t>The main objective here is to make both the coordinates same i.e. the coordinates of aruco marker </a:t>
            </a:r>
            <a:r>
              <a:rPr lang="en-IN" altLang="en-US" sz="2400">
                <a:solidFill>
                  <a:schemeClr val="bg1"/>
                </a:solidFill>
              </a:rPr>
              <a:t>should </a:t>
            </a:r>
            <a:r>
              <a:rPr lang="en-US" sz="2400">
                <a:solidFill>
                  <a:schemeClr val="bg1"/>
                </a:solidFill>
              </a:rPr>
              <a:t>overlap with that of the target. In this way we can make the bot traverse a predefined path autonomously without any human intervention.</a:t>
            </a:r>
            <a:endParaRPr lang="en-US" sz="2400">
              <a:solidFill>
                <a:schemeClr val="bg1"/>
              </a:solidFill>
            </a:endParaRPr>
          </a:p>
        </p:txBody>
      </p:sp>
    </p:spTree>
  </p:cSld>
  <p:clrMapOvr>
    <a:masterClrMapping/>
  </p:clrMapOvr>
</p:sld>
</file>

<file path=ppt/tags/tag1.xml><?xml version="1.0" encoding="utf-8"?>
<p:tagLst xmlns:p="http://schemas.openxmlformats.org/presentationml/2006/main">
  <p:tag name="KSO_WM_MEDIACOVER_FLAG" val="1"/>
  <p:tag name="KSO_WM_UNIT_MEDIACOVER_ICONSTATE"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10073</Words>
  <Application>WPS Presentation</Application>
  <PresentationFormat>Widescreen</PresentationFormat>
  <Paragraphs>199</Paragraphs>
  <Slides>25</Slides>
  <Notes>7</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25</vt:i4>
      </vt:variant>
    </vt:vector>
  </HeadingPairs>
  <TitlesOfParts>
    <vt:vector size="35" baseType="lpstr">
      <vt:lpstr>Arial</vt:lpstr>
      <vt:lpstr>SimSun</vt:lpstr>
      <vt:lpstr>Wingdings</vt:lpstr>
      <vt:lpstr>Britannic Bold</vt:lpstr>
      <vt:lpstr>Calibri</vt:lpstr>
      <vt:lpstr>Microsoft YaHei</vt:lpstr>
      <vt:lpstr>Arial Unicode MS</vt:lpstr>
      <vt:lpstr>Calibri Light</vt:lpstr>
      <vt:lpstr>Bookman Old Style</vt:lpstr>
      <vt:lpstr>Office Theme</vt:lpstr>
      <vt:lpstr>Localization and Visual Navigation of a  Scalable Robot Swarm using ArUco Markers</vt:lpstr>
      <vt:lpstr>Introduction</vt:lpstr>
      <vt:lpstr>PowerPoint 演示文稿</vt:lpstr>
      <vt:lpstr>PowerPoint 演示文稿</vt:lpstr>
      <vt:lpstr>PowerPoint 演示文稿</vt:lpstr>
      <vt:lpstr>Problem Definition</vt:lpstr>
      <vt:lpstr>Work-Flow Diagram</vt:lpstr>
      <vt:lpstr>PowerPoint 演示文稿</vt:lpstr>
      <vt:lpstr>Methodology</vt:lpstr>
      <vt:lpstr>Implementation</vt:lpstr>
      <vt:lpstr>Implementation (contd...)</vt:lpstr>
      <vt:lpstr>Implementation (contd...)</vt:lpstr>
      <vt:lpstr>Implementation (contd...)</vt:lpstr>
      <vt:lpstr>Implementation (contd...)</vt:lpstr>
      <vt:lpstr>Implementation (contd...)</vt:lpstr>
      <vt:lpstr>Implementation (contd...)</vt:lpstr>
      <vt:lpstr>Implementation (contd...)</vt:lpstr>
      <vt:lpstr>Implementation (contd...)</vt:lpstr>
      <vt:lpstr>Implementation (contd...)</vt:lpstr>
      <vt:lpstr>Implementation (contd...)</vt:lpstr>
      <vt:lpstr>Output</vt:lpstr>
      <vt:lpstr>Result Analysis</vt:lpstr>
      <vt:lpstr>Future Work</vt:lpstr>
      <vt:lpstr>Conclusion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ASUS</cp:lastModifiedBy>
  <cp:revision>100</cp:revision>
  <dcterms:created xsi:type="dcterms:W3CDTF">2019-11-29T00:43:00Z</dcterms:created>
  <dcterms:modified xsi:type="dcterms:W3CDTF">2020-07-07T13:52:06Z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1033-11.2.0.9259</vt:lpwstr>
  </property>
</Properties>
</file>